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256" r:id="rId2"/>
    <p:sldId id="334" r:id="rId3"/>
    <p:sldId id="335" r:id="rId4"/>
    <p:sldId id="339" r:id="rId5"/>
    <p:sldId id="352" r:id="rId6"/>
    <p:sldId id="349" r:id="rId7"/>
    <p:sldId id="340" r:id="rId8"/>
    <p:sldId id="341" r:id="rId9"/>
    <p:sldId id="342" r:id="rId10"/>
    <p:sldId id="344" r:id="rId11"/>
    <p:sldId id="350" r:id="rId12"/>
    <p:sldId id="348" r:id="rId13"/>
    <p:sldId id="285" r:id="rId14"/>
    <p:sldId id="286" r:id="rId15"/>
    <p:sldId id="288" r:id="rId16"/>
    <p:sldId id="289" r:id="rId17"/>
    <p:sldId id="290" r:id="rId18"/>
    <p:sldId id="291" r:id="rId19"/>
    <p:sldId id="293" r:id="rId20"/>
    <p:sldId id="294" r:id="rId21"/>
    <p:sldId id="321" r:id="rId22"/>
    <p:sldId id="296" r:id="rId23"/>
    <p:sldId id="323" r:id="rId24"/>
    <p:sldId id="324" r:id="rId25"/>
    <p:sldId id="325" r:id="rId26"/>
    <p:sldId id="326" r:id="rId27"/>
    <p:sldId id="327" r:id="rId28"/>
    <p:sldId id="329" r:id="rId29"/>
    <p:sldId id="330" r:id="rId30"/>
    <p:sldId id="331" r:id="rId31"/>
    <p:sldId id="332" r:id="rId32"/>
    <p:sldId id="333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99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5" autoAdjust="0"/>
    <p:restoredTop sz="89820" autoAdjust="0"/>
  </p:normalViewPr>
  <p:slideViewPr>
    <p:cSldViewPr>
      <p:cViewPr varScale="1">
        <p:scale>
          <a:sx n="99" d="100"/>
          <a:sy n="99" d="100"/>
        </p:scale>
        <p:origin x="76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A5AF2-7D44-4556-ABA2-4CD3865D94B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1F1B-4F1F-483E-90AA-E44F308F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7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756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C1F1B-4F1F-483E-90AA-E44F308FED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68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99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9DCC8-27BD-47DC-A4F0-B20E020C4CC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42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59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25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00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2F797-1070-4D37-BE48-E573998CB50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244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48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B2B7C-1166-4ED6-A523-0BB3873455E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3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1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1F1B-4F1F-483E-90AA-E44F308FED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5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0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013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6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232A9-5D1E-439C-A628-D4A5344AFF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62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A8FE1-060C-4567-9FE2-877D4C11962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261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232A9-5D1E-439C-A628-D4A5344AFF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2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9DFFB-7646-48BF-819F-0F3434FBD9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21541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567C2-26B0-46D6-810F-E1C710CE8B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86926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EA0F25-7B79-4CB9-B4B0-18B9C7E1009C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15CE19-2AAF-4F63-ABAC-E1904F4082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340768"/>
            <a:ext cx="64477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14 </a:t>
            </a:r>
            <a:r>
              <a:rPr lang="zh-CN" altLang="en-US" sz="3200" b="1" dirty="0">
                <a:latin typeface="+mn-ea"/>
              </a:rPr>
              <a:t>人体脑电图描记</a:t>
            </a:r>
            <a:endParaRPr lang="en-US" altLang="zh-CN" sz="3200" b="1" dirty="0">
              <a:latin typeface="+mn-ea"/>
            </a:endParaRPr>
          </a:p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15 </a:t>
            </a:r>
            <a:r>
              <a:rPr lang="zh-CN" altLang="en-US" sz="3200" b="1" dirty="0">
                <a:latin typeface="+mn-ea"/>
              </a:rPr>
              <a:t>人体反应时测定</a:t>
            </a:r>
            <a:endParaRPr lang="en-US" altLang="zh-CN" sz="3200" b="1" dirty="0">
              <a:latin typeface="+mn-ea"/>
            </a:endParaRPr>
          </a:p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16 </a:t>
            </a:r>
            <a:r>
              <a:rPr lang="zh-CN" altLang="en-US" sz="3200" b="1" dirty="0">
                <a:latin typeface="+mn-ea"/>
              </a:rPr>
              <a:t>盲点的测定（选）</a:t>
            </a:r>
            <a:endParaRPr lang="en-US" altLang="zh-CN" sz="3200" b="1" dirty="0">
              <a:latin typeface="+mn-ea"/>
            </a:endParaRPr>
          </a:p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17 </a:t>
            </a:r>
            <a:r>
              <a:rPr lang="zh-CN" altLang="en-US" sz="3200" b="1" dirty="0">
                <a:latin typeface="+mn-ea"/>
              </a:rPr>
              <a:t>声音的传导途径（选）</a:t>
            </a:r>
            <a:endParaRPr lang="en-US" altLang="zh-CN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78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836712"/>
            <a:ext cx="7560840" cy="42484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</a:pPr>
            <a:r>
              <a:rPr lang="zh-CN" altLang="en-US" sz="2800" b="1" dirty="0">
                <a:latin typeface="+mn-ea"/>
              </a:rPr>
              <a:t>观察项目：</a:t>
            </a:r>
            <a:endParaRPr lang="en-US" altLang="zh-CN" sz="2800" b="1" dirty="0">
              <a:latin typeface="+mn-ea"/>
            </a:endParaRPr>
          </a:p>
          <a:p>
            <a:pPr lvl="1" algn="just">
              <a:spcBef>
                <a:spcPts val="1800"/>
              </a:spcBef>
            </a:pPr>
            <a:r>
              <a:rPr lang="en-US" altLang="zh-CN" sz="2600" b="1" dirty="0">
                <a:latin typeface="+mn-ea"/>
              </a:rPr>
              <a:t>1.</a:t>
            </a:r>
            <a:r>
              <a:rPr lang="zh-CN" altLang="en-US" sz="2600" b="1" dirty="0">
                <a:latin typeface="+mn-ea"/>
              </a:rPr>
              <a:t>睁闭眼试验：</a:t>
            </a:r>
            <a:endParaRPr lang="en-US" altLang="zh-CN" sz="2600" b="1" dirty="0">
              <a:latin typeface="+mn-ea"/>
            </a:endParaRPr>
          </a:p>
          <a:p>
            <a:pPr lvl="1" algn="just">
              <a:spcBef>
                <a:spcPts val="1800"/>
              </a:spcBef>
            </a:pPr>
            <a:r>
              <a:rPr lang="zh-CN" altLang="en-US" sz="2400" b="1" dirty="0">
                <a:latin typeface="+mn-ea"/>
              </a:rPr>
              <a:t>受试者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安静闭目</a:t>
            </a:r>
            <a:r>
              <a:rPr lang="zh-CN" altLang="en-US" sz="2400" b="1" dirty="0">
                <a:latin typeface="+mn-ea"/>
              </a:rPr>
              <a:t>，精神、肌肉放松，记录并观察脑电波波形，计算各类脑电波含量。此时应出现</a:t>
            </a:r>
            <a:r>
              <a:rPr lang="el-GR" altLang="zh-CN" sz="2400" b="1" dirty="0">
                <a:latin typeface="+mn-ea"/>
              </a:rPr>
              <a:t>α</a:t>
            </a:r>
            <a:r>
              <a:rPr lang="zh-CN" altLang="en-US" sz="2400" b="1" dirty="0">
                <a:latin typeface="+mn-ea"/>
              </a:rPr>
              <a:t>波及</a:t>
            </a:r>
            <a:r>
              <a:rPr lang="el-GR" altLang="zh-CN" sz="2400" b="1" dirty="0">
                <a:latin typeface="+mn-ea"/>
              </a:rPr>
              <a:t>α</a:t>
            </a:r>
            <a:r>
              <a:rPr lang="zh-CN" altLang="en-US" sz="2400" b="1" dirty="0">
                <a:latin typeface="+mn-ea"/>
              </a:rPr>
              <a:t>节律。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令受试者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睁眼</a:t>
            </a:r>
            <a:r>
              <a:rPr lang="zh-CN" altLang="en-US" sz="2400" b="1" dirty="0">
                <a:latin typeface="+mn-ea"/>
              </a:rPr>
              <a:t>，记录并观察脑电波波形，计算各类脑电波含量变化，此时应出现</a:t>
            </a:r>
            <a:r>
              <a:rPr lang="el-GR" altLang="zh-CN" sz="2400" b="1" dirty="0">
                <a:solidFill>
                  <a:srgbClr val="7030A0"/>
                </a:solidFill>
                <a:latin typeface="+mn-ea"/>
              </a:rPr>
              <a:t>α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波抑制</a:t>
            </a:r>
            <a:r>
              <a:rPr lang="zh-CN" altLang="en-US" sz="2400" b="1" dirty="0">
                <a:latin typeface="+mn-ea"/>
              </a:rPr>
              <a:t>现象，当重复闭目时</a:t>
            </a:r>
            <a:r>
              <a:rPr lang="el-GR" altLang="zh-CN" sz="2400" b="1" dirty="0">
                <a:latin typeface="+mn-ea"/>
              </a:rPr>
              <a:t>α</a:t>
            </a:r>
            <a:r>
              <a:rPr lang="zh-CN" altLang="en-US" sz="2400" b="1" dirty="0">
                <a:latin typeface="+mn-ea"/>
              </a:rPr>
              <a:t>波马上出现，此为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睁闭眼试验</a:t>
            </a:r>
            <a:r>
              <a:rPr lang="zh-CN" altLang="en-US" sz="2400" b="1" dirty="0">
                <a:latin typeface="+mn-ea"/>
              </a:rPr>
              <a:t>。每次睁闭眼</a:t>
            </a:r>
            <a:r>
              <a:rPr lang="en-US" altLang="zh-CN" sz="2400" b="1" dirty="0">
                <a:latin typeface="+mn-ea"/>
              </a:rPr>
              <a:t>3~5s</a:t>
            </a:r>
            <a:r>
              <a:rPr lang="zh-CN" altLang="en-US" sz="2400" b="1" dirty="0">
                <a:latin typeface="+mn-ea"/>
              </a:rPr>
              <a:t>，间隔</a:t>
            </a:r>
            <a:r>
              <a:rPr lang="en-US" altLang="zh-CN" sz="2400" b="1" dirty="0">
                <a:latin typeface="+mn-ea"/>
              </a:rPr>
              <a:t>5~10s</a:t>
            </a:r>
            <a:r>
              <a:rPr lang="zh-CN" altLang="en-US" sz="2400" b="1" dirty="0">
                <a:latin typeface="+mn-ea"/>
              </a:rPr>
              <a:t>。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600"/>
              </a:spcBef>
            </a:pP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392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908720"/>
            <a:ext cx="7560840" cy="4525963"/>
          </a:xfrm>
        </p:spPr>
        <p:txBody>
          <a:bodyPr/>
          <a:lstStyle/>
          <a:p>
            <a:r>
              <a:rPr lang="en-US" altLang="zh-CN" sz="2600" b="1" dirty="0"/>
              <a:t>2. </a:t>
            </a:r>
            <a:r>
              <a:rPr lang="zh-CN" altLang="en-US" sz="2600" b="1" dirty="0"/>
              <a:t>情绪和声光刺激对脑电的影响：</a:t>
            </a:r>
            <a:endParaRPr lang="en-US" altLang="zh-CN" sz="2600" b="1" dirty="0"/>
          </a:p>
          <a:p>
            <a:pPr lvl="1" algn="just"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令受试者在安静闭目情况下，接受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声音刺激</a:t>
            </a:r>
            <a:r>
              <a:rPr lang="zh-CN" altLang="en-US" sz="2400" b="1" dirty="0">
                <a:latin typeface="+mn-ea"/>
              </a:rPr>
              <a:t>，记录脑电波，计算各类脑电波含量变化，观察</a:t>
            </a:r>
            <a:r>
              <a:rPr lang="el-GR" altLang="zh-CN" sz="2400" b="1" dirty="0">
                <a:latin typeface="+mn-ea"/>
              </a:rPr>
              <a:t>α</a:t>
            </a:r>
            <a:r>
              <a:rPr lang="zh-CN" altLang="en-US" sz="2400" b="1" dirty="0">
                <a:latin typeface="+mn-ea"/>
              </a:rPr>
              <a:t>波是否减弱或消失。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令受试者在安静闭目情况下，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心算数学题</a:t>
            </a:r>
            <a:r>
              <a:rPr lang="zh-CN" altLang="en-US" sz="2400" b="1" dirty="0">
                <a:latin typeface="+mn-ea"/>
              </a:rPr>
              <a:t>，观察记录脑电波变化。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令受试者在安静闭目情况下，对着受试者打手电筒，或用光电刺激器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闪光刺激</a:t>
            </a:r>
            <a:r>
              <a:rPr lang="zh-CN" altLang="en-US" sz="2400" b="1" dirty="0">
                <a:latin typeface="+mn-ea"/>
              </a:rPr>
              <a:t>受试者，观察记录脑电图波形改变。</a:t>
            </a:r>
            <a:endParaRPr lang="en-US" altLang="zh-CN" sz="2400" b="1" dirty="0">
              <a:latin typeface="+mn-ea"/>
            </a:endParaRPr>
          </a:p>
          <a:p>
            <a:pPr lvl="1"/>
            <a:r>
              <a:rPr lang="zh-CN" altLang="en-US" sz="2400" b="1" dirty="0"/>
              <a:t>每次刺激</a:t>
            </a:r>
            <a:r>
              <a:rPr lang="en-US" altLang="zh-CN" sz="2400" b="1" dirty="0"/>
              <a:t>5~10s</a:t>
            </a:r>
            <a:r>
              <a:rPr lang="zh-CN" altLang="en-US" sz="2400" b="1" dirty="0"/>
              <a:t>，间隔</a:t>
            </a:r>
            <a:r>
              <a:rPr lang="en-US" altLang="zh-CN" sz="2400" b="1" dirty="0"/>
              <a:t>5~10s</a:t>
            </a:r>
            <a:r>
              <a:rPr lang="zh-CN" altLang="en-US" sz="24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1349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7513" y="950058"/>
            <a:ext cx="7330871" cy="2532403"/>
          </a:xfrm>
        </p:spPr>
        <p:txBody>
          <a:bodyPr>
            <a:noAutofit/>
          </a:bodyPr>
          <a:lstStyle/>
          <a:p>
            <a:pPr algn="just"/>
            <a:r>
              <a:rPr lang="zh-CN" altLang="en-US" sz="2400" b="1" dirty="0">
                <a:latin typeface="+mn-ea"/>
              </a:rPr>
              <a:t>实验室内应保持安静，光线稍暗，室温在</a:t>
            </a:r>
            <a:r>
              <a:rPr lang="en-US" altLang="zh-CN" sz="2400" b="1" dirty="0">
                <a:latin typeface="+mn-ea"/>
              </a:rPr>
              <a:t>20℃</a:t>
            </a:r>
            <a:r>
              <a:rPr lang="zh-CN" altLang="en-US" sz="2400" b="1" dirty="0">
                <a:latin typeface="+mn-ea"/>
              </a:rPr>
              <a:t>左右。</a:t>
            </a:r>
            <a:endParaRPr lang="en-US" altLang="zh-CN" sz="2400" b="1" dirty="0">
              <a:latin typeface="+mn-ea"/>
            </a:endParaRPr>
          </a:p>
          <a:p>
            <a:pPr algn="just"/>
            <a:r>
              <a:rPr lang="zh-CN" altLang="en-US" sz="2400" b="1" dirty="0">
                <a:latin typeface="+mn-ea"/>
              </a:rPr>
              <a:t>如脑电图中</a:t>
            </a:r>
            <a:r>
              <a:rPr lang="el-GR" altLang="zh-CN" sz="2400" b="1" dirty="0">
                <a:latin typeface="+mn-ea"/>
              </a:rPr>
              <a:t>α</a:t>
            </a:r>
            <a:r>
              <a:rPr lang="zh-CN" altLang="en-US" sz="2400" b="1" dirty="0">
                <a:latin typeface="+mn-ea"/>
              </a:rPr>
              <a:t>波不明显，可将引导电极移到枕部和颈后部。</a:t>
            </a:r>
            <a:endParaRPr lang="en-US" altLang="zh-CN" sz="2400" b="1" dirty="0">
              <a:latin typeface="+mn-ea"/>
            </a:endParaRPr>
          </a:p>
          <a:p>
            <a:pPr algn="just"/>
            <a:r>
              <a:rPr lang="zh-CN" altLang="en-US" sz="2400" b="1" dirty="0">
                <a:latin typeface="+mn-ea"/>
              </a:rPr>
              <a:t>受试者应精神、肌肉尽量放松，以去除肌电干扰。</a:t>
            </a:r>
            <a:endParaRPr lang="en-US" altLang="zh-CN" sz="2400" b="1" dirty="0">
              <a:latin typeface="+mn-ea"/>
            </a:endParaRPr>
          </a:p>
          <a:p>
            <a:pPr algn="just"/>
            <a:r>
              <a:rPr lang="zh-CN" altLang="en-US" sz="2400" b="1" dirty="0">
                <a:latin typeface="+mn-ea"/>
              </a:rPr>
              <a:t>电极与头皮接触应良好，保持电极间的阻抗在允许范围之内，否则会出现干扰。</a:t>
            </a:r>
            <a:endParaRPr lang="en-US" altLang="zh-CN" sz="2400" b="1" dirty="0">
              <a:latin typeface="+mn-ea"/>
            </a:endParaRPr>
          </a:p>
          <a:p>
            <a:pPr algn="just"/>
            <a:endParaRPr lang="zh-CN" altLang="en-US" sz="2400" b="1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827584" y="4300931"/>
            <a:ext cx="6782111" cy="174953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zh-CN" altLang="en-US" sz="2400" b="1" dirty="0">
                <a:latin typeface="+mn-ea"/>
              </a:rPr>
              <a:t>试设计实验，观察不同人的脑电图特征。</a:t>
            </a:r>
            <a:endParaRPr lang="en-US" altLang="zh-CN" sz="2400" b="1" dirty="0">
              <a:latin typeface="+mn-ea"/>
            </a:endParaRPr>
          </a:p>
          <a:p>
            <a:pPr algn="just"/>
            <a:r>
              <a:rPr lang="zh-CN" altLang="en-US" sz="2400" b="1" dirty="0">
                <a:latin typeface="+mn-ea"/>
              </a:rPr>
              <a:t>试设计方法，将脑电图的数字（频率或波幅）变化转变为图像显示。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E07A6-E4C9-8774-C06E-0240FEE87DB7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04664"/>
            <a:ext cx="2945921" cy="527447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zh-CN" sz="28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</a:t>
            </a:r>
            <a:r>
              <a:rPr lang="en-US" altLang="zh-CN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注意事项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496E7D-F385-1F18-A7E9-B7CAC663831D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3641535"/>
            <a:ext cx="3243532" cy="57217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zh-CN" sz="28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 </a:t>
            </a:r>
            <a:r>
              <a:rPr lang="zh-CN" altLang="en-US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思考与探索</a:t>
            </a:r>
          </a:p>
        </p:txBody>
      </p:sp>
    </p:spTree>
    <p:extLst>
      <p:ext uri="{BB962C8B-B14F-4D97-AF65-F5344CB8AC3E}">
        <p14:creationId xmlns:p14="http://schemas.microsoft.com/office/powerpoint/2010/main" val="26827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276872"/>
            <a:ext cx="7560840" cy="316835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反应时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又称反应潜伏期，指个体从接受刺激作用到开始做出外部反应之间的时间间隔。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反应时受多种因素的影响，如刺激的种类、强度及个体的练习程度、适应水平、定势、动机和情绪等。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反应时分为</a:t>
            </a: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简单反应时、选择反应时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辨别反应时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三种类型。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62BC57-2A59-900C-90E0-FA5413128DA2}"/>
              </a:ext>
            </a:extLst>
          </p:cNvPr>
          <p:cNvSpPr txBox="1">
            <a:spLocks/>
          </p:cNvSpPr>
          <p:nvPr/>
        </p:nvSpPr>
        <p:spPr>
          <a:xfrm>
            <a:off x="395536" y="1556792"/>
            <a:ext cx="3623785" cy="5898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  </a:t>
            </a:r>
            <a:r>
              <a:rPr lang="zh-CN" altLang="en-US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基本实验原理</a:t>
            </a:r>
          </a:p>
        </p:txBody>
      </p:sp>
      <p:sp>
        <p:nvSpPr>
          <p:cNvPr id="4" name="矩形 3"/>
          <p:cNvSpPr/>
          <p:nvPr/>
        </p:nvSpPr>
        <p:spPr>
          <a:xfrm>
            <a:off x="2267744" y="476672"/>
            <a:ext cx="4512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15 </a:t>
            </a:r>
            <a:r>
              <a:rPr lang="zh-CN" altLang="en-US" sz="3200" b="1" dirty="0">
                <a:latin typeface="+mn-ea"/>
              </a:rPr>
              <a:t>人体反应时测定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214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836712"/>
            <a:ext cx="7704856" cy="495161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简单反应时：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是指一个单一简单刺激（如光、声音）与被试者做出单一反应（按下电键或放开电键）之间的最小的延迟时间。不同感官的反应时不同，说明反应时间与所刺激的感觉通路有关。如视觉对光的反应时间长于听觉对声音的反应时间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选择反应时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：有两个（或多于两个）刺激和两个（或多于两个）反应。每个刺激都有自己独特的反应。从多个可能出现的刺激中，某一刺激的出现到做出正确反应的时间。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辨别反应时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：也有两个（或多于两个）刺激。经过辨别对某一特定刺激做出正确反应的时间。</a:t>
            </a:r>
          </a:p>
          <a:p>
            <a:r>
              <a:rPr lang="zh-CN" altLang="en-US" sz="2400" b="1" dirty="0"/>
              <a:t>反应时在心理学、体育运动、长途运输司机等领域或职业中常作为重要的检测指标。</a:t>
            </a:r>
          </a:p>
        </p:txBody>
      </p:sp>
    </p:spTree>
    <p:extLst>
      <p:ext uri="{BB962C8B-B14F-4D97-AF65-F5344CB8AC3E}">
        <p14:creationId xmlns:p14="http://schemas.microsoft.com/office/powerpoint/2010/main" val="340689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8899" y="1297461"/>
            <a:ext cx="6364432" cy="228917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学习视觉与听觉简单反应时的测定方法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比较两种简单反应时的差别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学习测定视觉辨别反应时的方法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了解辨别反应时不同于简单反应时的特点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378899" y="4540607"/>
            <a:ext cx="6277913" cy="1120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受试者（人</a:t>
            </a:r>
            <a:r>
              <a:rPr lang="zh-CN" altLang="en-US" sz="2400" b="1" dirty="0">
                <a:latin typeface="黑体" pitchFamily="49" charset="-122"/>
              </a:rPr>
              <a:t>）、</a:t>
            </a:r>
            <a:r>
              <a:rPr lang="en-US" altLang="zh-CN" sz="2400" b="1" dirty="0">
                <a:latin typeface="黑体" pitchFamily="49" charset="-122"/>
              </a:rPr>
              <a:t>RM6240E </a:t>
            </a:r>
            <a:r>
              <a:rPr lang="zh-CN" altLang="en-US" sz="2400" b="1" dirty="0">
                <a:latin typeface="黑体" pitchFamily="49" charset="-122"/>
              </a:rPr>
              <a:t>型多道生理信号采集处理系统、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反应时刺激器、隔音耳塞</a:t>
            </a:r>
            <a:endParaRPr lang="zh-CN" alt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69A352E-AB27-8B57-B19C-4BCA9F337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99670"/>
            <a:ext cx="3644938" cy="5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 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E2303-1198-CC78-C43B-F6B15994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638464"/>
            <a:ext cx="3881517" cy="83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III 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实验对象与器材</a:t>
            </a:r>
          </a:p>
        </p:txBody>
      </p:sp>
    </p:spTree>
    <p:extLst>
      <p:ext uri="{BB962C8B-B14F-4D97-AF65-F5344CB8AC3E}">
        <p14:creationId xmlns:p14="http://schemas.microsoft.com/office/powerpoint/2010/main" val="36029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51520" y="1083634"/>
            <a:ext cx="7848872" cy="275130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altLang="zh-CN" sz="2600" b="1" dirty="0">
                <a:latin typeface="黑体" pitchFamily="49" charset="-122"/>
                <a:ea typeface="黑体" pitchFamily="49" charset="-122"/>
              </a:rPr>
              <a:t>1. 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简单反应时的测定：</a:t>
            </a:r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接通仪器电源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，反应时刺激器接</a:t>
            </a:r>
            <a:r>
              <a:rPr lang="en-US" altLang="zh-CN" sz="2400" b="1" dirty="0">
                <a:latin typeface="黑体" pitchFamily="49" charset="-122"/>
              </a:rPr>
              <a:t>1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通道，主控（检查者）和被测（受试者）控制器分别与反应时刺激器相连。检查者拨动信号发生开关，在光或声刺激呈现的同时，计时器立即进行计时。受试者按压控制器按钮，停止计时。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3" algn="just">
              <a:lnSpc>
                <a:spcPct val="110000"/>
              </a:lnSpc>
              <a:spcBef>
                <a:spcPts val="600"/>
              </a:spcBef>
            </a:pP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405646"/>
              </p:ext>
            </p:extLst>
          </p:nvPr>
        </p:nvGraphicFramePr>
        <p:xfrm>
          <a:off x="4788024" y="3953973"/>
          <a:ext cx="3658952" cy="1463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8146032" imgH="15238095" progId="Photoshop.Image.10">
                  <p:embed/>
                </p:oleObj>
              </mc:Choice>
              <mc:Fallback>
                <p:oleObj r:id="rId3" imgW="38146032" imgH="1523809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953973"/>
                        <a:ext cx="3658952" cy="1463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" y="3974458"/>
            <a:ext cx="4103804" cy="14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5877272"/>
            <a:ext cx="172354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反应时刺激器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95736" y="55079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正面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94334" y="552007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背面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33C5DFE-7B85-1CDA-CE7B-E8D743931FA8}"/>
              </a:ext>
            </a:extLst>
          </p:cNvPr>
          <p:cNvSpPr txBox="1"/>
          <p:nvPr/>
        </p:nvSpPr>
        <p:spPr>
          <a:xfrm>
            <a:off x="323528" y="40030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IV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实验过程</a:t>
            </a:r>
            <a:endParaRPr lang="zh-CN" altLang="en-US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9" r="26413"/>
          <a:stretch/>
        </p:blipFill>
        <p:spPr bwMode="auto">
          <a:xfrm>
            <a:off x="1962266" y="1601322"/>
            <a:ext cx="495598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3551" y="5847655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人体反应时工作界面</a:t>
            </a:r>
          </a:p>
        </p:txBody>
      </p:sp>
      <p:sp>
        <p:nvSpPr>
          <p:cNvPr id="5" name="矩形 4"/>
          <p:cNvSpPr/>
          <p:nvPr/>
        </p:nvSpPr>
        <p:spPr>
          <a:xfrm>
            <a:off x="5615519" y="5112036"/>
            <a:ext cx="546077" cy="254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42660" y="3535717"/>
            <a:ext cx="1120846" cy="256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64088" y="4174415"/>
            <a:ext cx="189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o</a:t>
            </a:r>
            <a:r>
              <a:rPr lang="zh-CN" altLang="en-US" b="1" u="sng" dirty="0"/>
              <a:t>正确</a:t>
            </a:r>
            <a:r>
              <a:rPr lang="zh-CN" altLang="en-US" b="1" dirty="0"/>
              <a:t>   </a:t>
            </a:r>
            <a:r>
              <a:rPr lang="en-US" altLang="zh-CN" b="1" dirty="0"/>
              <a:t>o</a:t>
            </a:r>
            <a:r>
              <a:rPr lang="zh-CN" altLang="en-US" b="1" u="sng" dirty="0"/>
              <a:t>错误</a:t>
            </a:r>
          </a:p>
        </p:txBody>
      </p:sp>
      <p:sp>
        <p:nvSpPr>
          <p:cNvPr id="9" name="矩形 8"/>
          <p:cNvSpPr/>
          <p:nvPr/>
        </p:nvSpPr>
        <p:spPr>
          <a:xfrm>
            <a:off x="2767162" y="4970844"/>
            <a:ext cx="720080" cy="261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11560" y="521202"/>
            <a:ext cx="7416824" cy="1080120"/>
          </a:xfrm>
        </p:spPr>
        <p:txBody>
          <a:bodyPr/>
          <a:lstStyle/>
          <a:p>
            <a:pPr marL="365760" lvl="2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打开软件，</a:t>
            </a:r>
            <a:r>
              <a:rPr lang="zh-CN" altLang="en-US" sz="2400" b="1" dirty="0">
                <a:latin typeface="黑体" pitchFamily="49" charset="-122"/>
              </a:rPr>
              <a:t>选择“人体反应时的测定”实验，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在控制界面选择刺激方式。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95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0648"/>
            <a:ext cx="7704856" cy="60170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65760" lvl="2" indent="-256032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练习操作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914400" lvl="3" indent="-347472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刺激器放在离受试者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 m 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处，受试者以右手食指轻触按键。检查者在发出“预备”口令后约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2 s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呈现刺激。受试者当感觉到刺激出现时，立即按压按键，计时器停止计时，检查者记下成绩。练习实验可作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2~3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次。（为防止无关刺激的干扰，检查者和受试者可分隔在两个操作室中进行实验。）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lvl="1" indent="-342900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实验观察：</a:t>
            </a:r>
            <a:endParaRPr lang="en-US" altLang="zh-CN" sz="2400" b="1" dirty="0">
              <a:solidFill>
                <a:srgbClr val="0033CC"/>
              </a:solidFill>
              <a:latin typeface="黑体" pitchFamily="49" charset="-122"/>
              <a:ea typeface="黑体" pitchFamily="49" charset="-122"/>
            </a:endParaRPr>
          </a:p>
          <a:p>
            <a:pPr marL="742950" lvl="2" indent="-342900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刺激呈现按“红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—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短声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—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绿”方式安排，每单元各作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次，总次数为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30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742950" lvl="2" indent="-342900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为了检查受试者有无超前反应，在每单元的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次实验中插入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次“检查实验”。如受试者发生对“空白刺激”作出反应，检查者根据反馈信号提供的信息须宣布该单元实验结果无效，重做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742950" lvl="2" indent="-342900" algn="just">
              <a:spcBef>
                <a:spcPts val="6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每做完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次后，休息约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 min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，再做下一组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53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692696"/>
            <a:ext cx="7704856" cy="504056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altLang="zh-CN" sz="2600" b="1" dirty="0">
                <a:latin typeface="黑体" pitchFamily="49" charset="-122"/>
                <a:ea typeface="黑体" pitchFamily="49" charset="-122"/>
              </a:rPr>
              <a:t>2. 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辨别反应时的测定：</a:t>
            </a:r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练习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接通仪器。检查者告知受试者将要对“红”或“绿”哪种颜色的光刺激进行检测，然后令受试者用隔音耳塞塞住耳朵，以免听到检查者操作刺激呈现器的声音。检查者随机按下“红”或“绿”光按键，让受试者看到某一特定颜色光时迅速按下反应键。计时器记下时间，练习实验可做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4~5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实验观察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 ①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两种色光刺激各呈现至少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次，随机排列。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②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检查者呈现刺激与受试者反应方式同预备实验。如果反应错了，计时器不计时间，检查者根据反馈信号提供信息，安排受试者重做一次。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每做完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次，休息约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 min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，再做下一组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次。</a:t>
            </a:r>
          </a:p>
        </p:txBody>
      </p:sp>
    </p:spTree>
    <p:extLst>
      <p:ext uri="{BB962C8B-B14F-4D97-AF65-F5344CB8AC3E}">
        <p14:creationId xmlns:p14="http://schemas.microsoft.com/office/powerpoint/2010/main" val="205564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916832"/>
            <a:ext cx="7866874" cy="4302477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脑电图：</a:t>
            </a:r>
            <a:endParaRPr lang="en-US" altLang="zh-CN" sz="2400" b="1" dirty="0">
              <a:latin typeface="+mn-ea"/>
            </a:endParaRPr>
          </a:p>
          <a:p>
            <a:pPr lvl="1"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大脑皮层神经元在未受到明显刺激的状态下，存在着持续不断的电活动，这些电活动表现为不同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频率、幅值</a:t>
            </a:r>
            <a:r>
              <a:rPr lang="zh-CN" altLang="en-US" sz="2400" b="1" dirty="0">
                <a:latin typeface="+mn-ea"/>
              </a:rPr>
              <a:t>和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波形</a:t>
            </a:r>
            <a:r>
              <a:rPr lang="zh-CN" altLang="en-US" sz="2400" b="1" dirty="0">
                <a:latin typeface="+mn-ea"/>
              </a:rPr>
              <a:t>的电位变化，称为自发性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脑电波</a:t>
            </a:r>
            <a:r>
              <a:rPr lang="zh-CN" altLang="en-US" sz="2400" b="1" dirty="0">
                <a:latin typeface="+mn-ea"/>
              </a:rPr>
              <a:t>。</a:t>
            </a:r>
            <a:endParaRPr lang="en-US" altLang="zh-CN" sz="2400" b="1" dirty="0">
              <a:latin typeface="+mn-ea"/>
            </a:endParaRPr>
          </a:p>
          <a:p>
            <a:pPr lvl="1"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借助于放在头皮上的引导电极，经过放大后，脑电图仪将这种自发性脑电波记录下来，所描记的图形称为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脑电图</a:t>
            </a:r>
            <a:r>
              <a:rPr lang="zh-CN" altLang="en-US" sz="2400" b="1" dirty="0">
                <a:latin typeface="+mn-ea"/>
              </a:rPr>
              <a:t>。</a:t>
            </a:r>
            <a:endParaRPr lang="en-US" altLang="zh-CN" sz="2400" b="1" dirty="0">
              <a:latin typeface="+mn-ea"/>
            </a:endParaRPr>
          </a:p>
          <a:p>
            <a:pPr lvl="1"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他们是一些有规律的波形，根据其频率和幅度的不同将脑电波分为</a:t>
            </a:r>
            <a:r>
              <a:rPr lang="el-GR" altLang="zh-CN" sz="2400" b="1" dirty="0">
                <a:solidFill>
                  <a:srgbClr val="0033CC"/>
                </a:solidFill>
                <a:latin typeface="+mn-ea"/>
              </a:rPr>
              <a:t>α</a:t>
            </a: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波、</a:t>
            </a:r>
            <a:r>
              <a:rPr lang="el-GR" altLang="zh-CN" sz="2400" b="1" dirty="0">
                <a:solidFill>
                  <a:srgbClr val="0033CC"/>
                </a:solidFill>
                <a:latin typeface="+mn-ea"/>
              </a:rPr>
              <a:t>β</a:t>
            </a: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波、</a:t>
            </a:r>
            <a:r>
              <a:rPr lang="el-GR" altLang="zh-CN" sz="2400" b="1" dirty="0">
                <a:solidFill>
                  <a:srgbClr val="0033CC"/>
                </a:solidFill>
                <a:latin typeface="+mn-ea"/>
              </a:rPr>
              <a:t>θ</a:t>
            </a: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波和</a:t>
            </a:r>
            <a:r>
              <a:rPr lang="el-GR" altLang="zh-CN" sz="2400" b="1" dirty="0">
                <a:solidFill>
                  <a:srgbClr val="0033CC"/>
                </a:solidFill>
                <a:latin typeface="+mn-ea"/>
              </a:rPr>
              <a:t>δ</a:t>
            </a: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波</a:t>
            </a:r>
            <a:r>
              <a:rPr lang="zh-CN" altLang="en-US" sz="2400" b="1" dirty="0">
                <a:latin typeface="+mn-ea"/>
              </a:rPr>
              <a:t>。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630FB5B-BC8D-CB0C-5480-8EB51BF65490}"/>
              </a:ext>
            </a:extLst>
          </p:cNvPr>
          <p:cNvSpPr txBox="1">
            <a:spLocks/>
          </p:cNvSpPr>
          <p:nvPr/>
        </p:nvSpPr>
        <p:spPr>
          <a:xfrm>
            <a:off x="323528" y="1356144"/>
            <a:ext cx="2976681" cy="56068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</a:pPr>
            <a:r>
              <a:rPr lang="en-US" altLang="zh-CN" sz="28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  </a:t>
            </a:r>
            <a:r>
              <a:rPr lang="zh-CN" altLang="en-US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基本实验原理</a:t>
            </a:r>
          </a:p>
        </p:txBody>
      </p:sp>
      <p:sp>
        <p:nvSpPr>
          <p:cNvPr id="2" name="矩形 1"/>
          <p:cNvSpPr/>
          <p:nvPr/>
        </p:nvSpPr>
        <p:spPr>
          <a:xfrm>
            <a:off x="2267744" y="332656"/>
            <a:ext cx="4512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14 </a:t>
            </a:r>
            <a:r>
              <a:rPr lang="zh-CN" altLang="en-US" sz="3200" b="1" dirty="0">
                <a:latin typeface="+mn-ea"/>
              </a:rPr>
              <a:t>人体脑电图描记</a:t>
            </a:r>
            <a:endParaRPr lang="en-US" altLang="zh-CN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277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836712"/>
            <a:ext cx="8280920" cy="30963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b="1" dirty="0">
                <a:latin typeface="黑体" pitchFamily="49" charset="-122"/>
                <a:ea typeface="黑体" pitchFamily="49" charset="-122"/>
              </a:rPr>
              <a:t>3. 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结果处理：</a:t>
            </a:r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  <a:p>
            <a:pPr lvl="1">
              <a:lnSpc>
                <a:spcPct val="150000"/>
              </a:lnSpc>
            </a:pP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计算个人对不同色光的辨别反应时的平均数、标准差。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计算个人视觉与听觉反应时的平均值与标准差。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计算同种刺激的简单反应时和辨别反应时的区别。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9418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78C0582-79AB-8470-0D80-B8F1AE6A0006}"/>
              </a:ext>
            </a:extLst>
          </p:cNvPr>
          <p:cNvSpPr txBox="1">
            <a:spLocks/>
          </p:cNvSpPr>
          <p:nvPr/>
        </p:nvSpPr>
        <p:spPr>
          <a:xfrm>
            <a:off x="611560" y="1844824"/>
            <a:ext cx="7344816" cy="330952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检查者与受试者必须认真按照操作要求进行实验。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在做辨别反应时实验时，受试者必须根据检查者发出的信号做出相应的反应，不得按照自己的猜测或听到的预告信号做出反应。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160D514-4E5E-7D50-C430-DF2E27BBADCB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764704"/>
            <a:ext cx="3927894" cy="703262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0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</a:t>
            </a:r>
            <a:r>
              <a:rPr lang="en-US" altLang="zh-CN" sz="30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0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注意事项</a:t>
            </a:r>
          </a:p>
        </p:txBody>
      </p:sp>
    </p:spTree>
    <p:extLst>
      <p:ext uri="{BB962C8B-B14F-4D97-AF65-F5344CB8AC3E}">
        <p14:creationId xmlns:p14="http://schemas.microsoft.com/office/powerpoint/2010/main" val="42125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775506" y="1916832"/>
            <a:ext cx="6984775" cy="2470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根据实验结果说明视觉与听觉简单反应时的差别及其可能原因。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根据实验结果说明简单反应时是否受练习的影响。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本实验结果是否与前人实验数据一致？原因何在？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举例说明反应时实验的实际应用意义。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057950-20F3-992B-A5C7-03864825A6D9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620688"/>
            <a:ext cx="4324709" cy="76289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0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 </a:t>
            </a:r>
            <a:r>
              <a:rPr lang="zh-CN" altLang="en-US" sz="30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思考与探索</a:t>
            </a:r>
          </a:p>
        </p:txBody>
      </p:sp>
    </p:spTree>
    <p:extLst>
      <p:ext uri="{BB962C8B-B14F-4D97-AF65-F5344CB8AC3E}">
        <p14:creationId xmlns:p14="http://schemas.microsoft.com/office/powerpoint/2010/main" val="350681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4" name="Picture 144" descr="http://img1.imgtn.bdimg.com/it/u=899191448,1788398123&amp;fm=23&amp;gp=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1" y="4405960"/>
            <a:ext cx="2880320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570" y="1412776"/>
            <a:ext cx="7623822" cy="2951162"/>
          </a:xfrm>
        </p:spPr>
        <p:txBody>
          <a:bodyPr>
            <a:normAutofit lnSpcReduction="10000"/>
          </a:bodyPr>
          <a:lstStyle/>
          <a:p>
            <a:pPr algn="just"/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视网膜在视神经穿出部，即视神经乳头部（视盘）缺乏感光细胞，外来光线在此处成像时不能形成视觉，称为</a:t>
            </a:r>
            <a:r>
              <a:rPr lang="zh-CN" altLang="en-US" sz="2400" b="1" dirty="0">
                <a:solidFill>
                  <a:srgbClr val="0000CC"/>
                </a:solidFill>
                <a:latin typeface="+mn-ea"/>
              </a:rPr>
              <a:t>生理性盲点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，位于视网膜中央凹鼻侧的位置，直径约 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</a:rPr>
              <a:t>1.5 </a:t>
            </a:r>
            <a:r>
              <a:rPr lang="en-US" altLang="zh-CN" sz="2400" b="1" cap="none" dirty="0">
                <a:solidFill>
                  <a:schemeClr val="tx1"/>
                </a:solidFill>
                <a:latin typeface="+mn-ea"/>
              </a:rPr>
              <a:t>mm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。</a:t>
            </a:r>
          </a:p>
          <a:p>
            <a:pPr algn="just"/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由于盲点的存在，视野中必然存在盲点投射区，通过测定盲点投射区的范围，再根据物体成像规律，便可计算出盲点的大小。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某些视觉器官疾病，可导致</a:t>
            </a:r>
            <a:r>
              <a:rPr lang="zh-CN" altLang="en-US" sz="2400" b="1" dirty="0">
                <a:solidFill>
                  <a:srgbClr val="0000CC"/>
                </a:solidFill>
                <a:latin typeface="+mn-ea"/>
              </a:rPr>
              <a:t>病理性盲点</a:t>
            </a:r>
            <a:r>
              <a:rPr lang="zh-CN" altLang="en-US" sz="2400" b="1" dirty="0">
                <a:latin typeface="+mn-ea"/>
              </a:rPr>
              <a:t>。</a:t>
            </a:r>
            <a:endParaRPr lang="zh-CN" altLang="en-US" sz="2400" dirty="0">
              <a:latin typeface="+mn-ea"/>
            </a:endParaRPr>
          </a:p>
        </p:txBody>
      </p:sp>
      <p:graphicFrame>
        <p:nvGraphicFramePr>
          <p:cNvPr id="7270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8890700"/>
              </p:ext>
            </p:extLst>
          </p:nvPr>
        </p:nvGraphicFramePr>
        <p:xfrm>
          <a:off x="4194125" y="4581128"/>
          <a:ext cx="3978275" cy="157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照片" r:id="rId5" imgW="15142857" imgH="6009524" progId="">
                  <p:embed/>
                </p:oleObj>
              </mc:Choice>
              <mc:Fallback>
                <p:oleObj name="Photo Editor 照片" r:id="rId5" imgW="15142857" imgH="6009524" progId="">
                  <p:embed/>
                  <p:pic>
                    <p:nvPicPr>
                      <p:cNvPr id="7270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783"/>
                      <a:stretch>
                        <a:fillRect/>
                      </a:stretch>
                    </p:blipFill>
                    <p:spPr bwMode="auto">
                      <a:xfrm>
                        <a:off x="4194125" y="4581128"/>
                        <a:ext cx="3978275" cy="157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319786FA-3845-EA12-7B16-CD774AE30509}"/>
              </a:ext>
            </a:extLst>
          </p:cNvPr>
          <p:cNvSpPr txBox="1">
            <a:spLocks/>
          </p:cNvSpPr>
          <p:nvPr/>
        </p:nvSpPr>
        <p:spPr>
          <a:xfrm>
            <a:off x="260546" y="933376"/>
            <a:ext cx="3623785" cy="5898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  </a:t>
            </a:r>
            <a:r>
              <a:rPr lang="zh-CN" altLang="en-US" sz="2800" dirty="0">
                <a:solidFill>
                  <a:srgbClr val="000099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基本实验原理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763688" y="215807"/>
            <a:ext cx="629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实验</a:t>
            </a:r>
            <a:r>
              <a:rPr lang="en-US" altLang="zh-CN" sz="3200" b="1" dirty="0">
                <a:latin typeface="+mn-ea"/>
              </a:rPr>
              <a:t>16  </a:t>
            </a:r>
            <a:r>
              <a:rPr lang="zh-CN" altLang="en-US" sz="3200" b="1" dirty="0">
                <a:latin typeface="+mn-ea"/>
              </a:rPr>
              <a:t>盲点的测定（选做）</a:t>
            </a:r>
            <a:endParaRPr lang="en-US" altLang="zh-CN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1619672" y="1074056"/>
            <a:ext cx="491454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学习测定盲点位置和范围的方法；</a:t>
            </a: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证明盲点的存在和测量其大小。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59632" y="2842292"/>
            <a:ext cx="7533794" cy="8894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60000"/>
              </a:lnSpc>
            </a:pPr>
            <a:r>
              <a:rPr lang="zh-CN" altLang="en-US" sz="2400" b="1" dirty="0">
                <a:latin typeface="+mn-ea"/>
              </a:rPr>
              <a:t>人（受试者）、铅笔、米尺、遮眼板、白纸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35896" y="5517232"/>
            <a:ext cx="25131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200" b="1" dirty="0">
                <a:latin typeface="+mn-ea"/>
                <a:ea typeface="+mn-ea"/>
              </a:rPr>
              <a:t>遮 眼 板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E383EB2-1F68-CC3E-B6DE-C8951D50F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62993"/>
            <a:ext cx="3644938" cy="5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 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D18766-34F8-AAF1-4BA8-CD543A398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256163"/>
            <a:ext cx="3881517" cy="83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III 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实验对象与器材</a:t>
            </a:r>
          </a:p>
        </p:txBody>
      </p:sp>
      <p:pic>
        <p:nvPicPr>
          <p:cNvPr id="4" name="Picture 24" descr="https://gd4.alicdn.com/imgextra/i4/794582405/TB2vc3ox.hnpuFjSZFpXXcpuXXa_!!794582405.jpg">
            <a:extLst>
              <a:ext uri="{FF2B5EF4-FFF2-40B4-BE49-F238E27FC236}">
                <a16:creationId xmlns:a16="http://schemas.microsoft.com/office/drawing/2014/main" id="{E8CEAE49-E81B-D546-887A-F7829E770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4" b="24773"/>
          <a:stretch/>
        </p:blipFill>
        <p:spPr bwMode="auto">
          <a:xfrm>
            <a:off x="2336294" y="3861066"/>
            <a:ext cx="3951895" cy="1459731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07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7848872" cy="41764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just"/>
            <a:r>
              <a:rPr lang="zh-CN" altLang="en-US" sz="2400" b="1" dirty="0">
                <a:solidFill>
                  <a:schemeClr val="tx1"/>
                </a:solidFill>
              </a:rPr>
              <a:t>将一张白纸用磁铁固定在白板上，在纸的</a:t>
            </a:r>
            <a:r>
              <a:rPr lang="zh-CN" altLang="en-US" sz="2400" b="1" dirty="0">
                <a:solidFill>
                  <a:srgbClr val="0000CC"/>
                </a:solidFill>
              </a:rPr>
              <a:t>左边</a:t>
            </a:r>
            <a:r>
              <a:rPr lang="zh-CN" altLang="en-US" sz="2400" b="1" dirty="0">
                <a:solidFill>
                  <a:schemeClr val="tx1"/>
                </a:solidFill>
              </a:rPr>
              <a:t>与受试者眼平行的地方用黑色墨水划”</a:t>
            </a:r>
            <a:r>
              <a:rPr lang="en-US" altLang="zh-CN" sz="2400" b="1" dirty="0">
                <a:solidFill>
                  <a:schemeClr val="tx1"/>
                </a:solidFill>
              </a:rPr>
              <a:t>+”</a:t>
            </a:r>
            <a:r>
              <a:rPr lang="zh-CN" altLang="en-US" sz="2400" b="1" dirty="0">
                <a:solidFill>
                  <a:schemeClr val="tx1"/>
                </a:solidFill>
              </a:rPr>
              <a:t>标记（直径不超过</a:t>
            </a:r>
            <a:r>
              <a:rPr lang="en-US" altLang="zh-CN" sz="2400" b="1" dirty="0">
                <a:solidFill>
                  <a:schemeClr val="tx1"/>
                </a:solidFill>
              </a:rPr>
              <a:t>0.5 cm</a:t>
            </a:r>
            <a:r>
              <a:rPr lang="zh-CN" altLang="en-US" sz="2400" b="1" dirty="0">
                <a:solidFill>
                  <a:schemeClr val="tx1"/>
                </a:solidFill>
              </a:rPr>
              <a:t>）。</a:t>
            </a:r>
          </a:p>
          <a:p>
            <a:pPr lvl="1" algn="just"/>
            <a:r>
              <a:rPr lang="zh-CN" altLang="en-US" sz="2400" b="1" dirty="0">
                <a:solidFill>
                  <a:schemeClr val="tx1"/>
                </a:solidFill>
              </a:rPr>
              <a:t>受试者眼与“</a:t>
            </a:r>
            <a:r>
              <a:rPr lang="en-US" altLang="zh-CN" sz="2400" b="1" dirty="0">
                <a:solidFill>
                  <a:schemeClr val="tx1"/>
                </a:solidFill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</a:rPr>
              <a:t>”标记相距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</a:rPr>
              <a:t>50 </a:t>
            </a:r>
            <a:r>
              <a:rPr lang="en-US" altLang="zh-CN" sz="2400" b="1" cap="none" dirty="0">
                <a:solidFill>
                  <a:schemeClr val="tx1"/>
                </a:solidFill>
                <a:latin typeface="Times New Roman" pitchFamily="18" charset="0"/>
              </a:rPr>
              <a:t>cm</a:t>
            </a:r>
            <a:r>
              <a:rPr lang="zh-CN" altLang="en-US" sz="2400" b="1" dirty="0">
                <a:solidFill>
                  <a:schemeClr val="tx1"/>
                </a:solidFill>
              </a:rPr>
              <a:t>，用遮眼板遮住左眼，</a:t>
            </a:r>
            <a:r>
              <a:rPr lang="zh-CN" altLang="en-US" sz="2400" b="1" dirty="0">
                <a:solidFill>
                  <a:srgbClr val="130BAD"/>
                </a:solidFill>
              </a:rPr>
              <a:t>右眼</a:t>
            </a:r>
            <a:r>
              <a:rPr lang="zh-CN" altLang="en-US" sz="2400" b="1" dirty="0">
                <a:solidFill>
                  <a:srgbClr val="7030A0"/>
                </a:solidFill>
              </a:rPr>
              <a:t>垂直注视“</a:t>
            </a:r>
            <a:r>
              <a:rPr lang="en-US" altLang="zh-CN" sz="2400" b="1" dirty="0">
                <a:solidFill>
                  <a:srgbClr val="7030A0"/>
                </a:solidFill>
              </a:rPr>
              <a:t>+</a:t>
            </a:r>
            <a:r>
              <a:rPr lang="zh-CN" altLang="en-US" sz="2400" b="1" dirty="0">
                <a:solidFill>
                  <a:srgbClr val="7030A0"/>
                </a:solidFill>
              </a:rPr>
              <a:t>”标记</a:t>
            </a:r>
            <a:r>
              <a:rPr lang="zh-CN" altLang="en-US" sz="2400" b="1" dirty="0">
                <a:solidFill>
                  <a:schemeClr val="tx1"/>
                </a:solidFill>
              </a:rPr>
              <a:t>，检查者将铅笔杆用白纸卷住，只露笔尖，将铅笔尖自“</a:t>
            </a:r>
            <a:r>
              <a:rPr lang="en-US" altLang="zh-CN" sz="2400" b="1" dirty="0">
                <a:solidFill>
                  <a:schemeClr val="tx1"/>
                </a:solidFill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</a:rPr>
              <a:t>”标记处沿水平线慢慢</a:t>
            </a:r>
            <a:r>
              <a:rPr lang="zh-CN" altLang="en-US" sz="2400" b="1" dirty="0">
                <a:solidFill>
                  <a:srgbClr val="7030A0"/>
                </a:solidFill>
              </a:rPr>
              <a:t>向右侧移动</a:t>
            </a:r>
            <a:r>
              <a:rPr lang="zh-CN" altLang="en-US" sz="2400" b="1" dirty="0">
                <a:solidFill>
                  <a:schemeClr val="tx1"/>
                </a:solidFill>
              </a:rPr>
              <a:t>，当移动到受试者眼睛的</a:t>
            </a:r>
            <a:r>
              <a:rPr lang="zh-CN" altLang="en-US" sz="2400" b="1" dirty="0">
                <a:solidFill>
                  <a:srgbClr val="7030A0"/>
                </a:solidFill>
              </a:rPr>
              <a:t>余光</a:t>
            </a:r>
            <a:r>
              <a:rPr lang="zh-CN" altLang="en-US" sz="2400" b="1" dirty="0">
                <a:solidFill>
                  <a:schemeClr val="tx1"/>
                </a:solidFill>
              </a:rPr>
              <a:t>刚刚看不见笔尖时，检查者在此作一个记号，然后</a:t>
            </a:r>
            <a:r>
              <a:rPr lang="zh-CN" altLang="en-US" sz="2400" b="1" dirty="0">
                <a:solidFill>
                  <a:srgbClr val="7030A0"/>
                </a:solidFill>
              </a:rPr>
              <a:t>继续向右</a:t>
            </a:r>
            <a:r>
              <a:rPr lang="zh-CN" altLang="en-US" sz="2400" b="1" dirty="0">
                <a:solidFill>
                  <a:schemeClr val="tx1"/>
                </a:solidFill>
              </a:rPr>
              <a:t>水平移动，当受试者又看见笔尖时，再作一记号。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2C1AFB7-DABD-F691-071D-7FEB03FD74F3}"/>
              </a:ext>
            </a:extLst>
          </p:cNvPr>
          <p:cNvSpPr txBox="1"/>
          <p:nvPr/>
        </p:nvSpPr>
        <p:spPr>
          <a:xfrm>
            <a:off x="463453" y="32394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IV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实验过程</a:t>
            </a:r>
            <a:endParaRPr lang="zh-CN" altLang="en-US" sz="3200" dirty="0">
              <a:solidFill>
                <a:srgbClr val="000099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5549" r="26180" b="26118"/>
          <a:stretch/>
        </p:blipFill>
        <p:spPr>
          <a:xfrm>
            <a:off x="2749453" y="4365104"/>
            <a:ext cx="3571752" cy="22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86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548680"/>
            <a:ext cx="7920880" cy="533620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由所记下的两个记号</a:t>
            </a:r>
            <a:r>
              <a:rPr lang="zh-CN" altLang="en-US" sz="2400" b="1" dirty="0">
                <a:solidFill>
                  <a:srgbClr val="0000CC"/>
                </a:solidFill>
                <a:latin typeface="宋体" charset="-122"/>
              </a:rPr>
              <a:t>连</a:t>
            </a:r>
            <a:r>
              <a:rPr lang="zh-CN" altLang="en-US" sz="2400" b="1" dirty="0">
                <a:solidFill>
                  <a:srgbClr val="0033CC"/>
                </a:solidFill>
                <a:latin typeface="宋体" charset="-122"/>
              </a:rPr>
              <a:t>线中点</a:t>
            </a:r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起，分别沿各个方向移动笔尖，找到并记下看不见笔尖和笔尖又被看见的交界点。将所记下的各点依次连接起来，所得大致呈圆形的圈，即为受试者</a:t>
            </a:r>
            <a:r>
              <a:rPr lang="zh-CN" altLang="en-US" sz="2400" b="1" dirty="0">
                <a:solidFill>
                  <a:srgbClr val="0000CC"/>
                </a:solidFill>
                <a:latin typeface="宋体" charset="-122"/>
              </a:rPr>
              <a:t>右眼盲点投射区域</a:t>
            </a:r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（直径约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</a:rPr>
              <a:t>5 </a:t>
            </a:r>
            <a:r>
              <a:rPr lang="en-US" altLang="zh-CN" sz="2400" b="1" cap="none" dirty="0">
                <a:solidFill>
                  <a:schemeClr val="tx1"/>
                </a:solidFill>
                <a:latin typeface="Times New Roman" pitchFamily="18" charset="0"/>
              </a:rPr>
              <a:t>cm</a:t>
            </a:r>
            <a:r>
              <a:rPr lang="zh-CN" altLang="en-US" sz="2400" b="1" dirty="0">
                <a:solidFill>
                  <a:schemeClr val="tx1"/>
                </a:solidFill>
                <a:latin typeface="宋体" charset="-122"/>
              </a:rPr>
              <a:t>）</a:t>
            </a:r>
            <a:r>
              <a:rPr lang="zh-CN" altLang="en-US" sz="2400" b="1" dirty="0">
                <a:solidFill>
                  <a:schemeClr val="tx1"/>
                </a:solidFill>
              </a:rPr>
              <a:t>。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r>
              <a:rPr lang="zh-CN" altLang="en-US" sz="2400" b="1" dirty="0">
                <a:solidFill>
                  <a:schemeClr val="tx1"/>
                </a:solidFill>
              </a:rPr>
              <a:t>计算盲点的直径</a:t>
            </a:r>
          </a:p>
          <a:p>
            <a:pPr lvl="1" algn="just">
              <a:spcBef>
                <a:spcPct val="0"/>
              </a:spcBef>
            </a:pPr>
            <a:r>
              <a:rPr lang="zh-CN" altLang="en-US" sz="2200" b="1" dirty="0">
                <a:solidFill>
                  <a:schemeClr val="tx1"/>
                </a:solidFill>
              </a:rPr>
              <a:t>盲点的直径（未知）</a:t>
            </a:r>
            <a:r>
              <a:rPr lang="en-US" altLang="zh-CN" sz="2200" b="1" dirty="0">
                <a:solidFill>
                  <a:schemeClr val="tx1"/>
                </a:solidFill>
              </a:rPr>
              <a:t>/ </a:t>
            </a:r>
            <a:r>
              <a:rPr lang="zh-CN" altLang="en-US" sz="2200" b="1" dirty="0">
                <a:solidFill>
                  <a:schemeClr val="tx1"/>
                </a:solidFill>
              </a:rPr>
              <a:t>盲点投射区的直径（测得）＝ 节点至视网膜的距离（</a:t>
            </a: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</a:rPr>
              <a:t>15 </a:t>
            </a:r>
            <a:r>
              <a:rPr lang="en-US" altLang="zh-CN" sz="2200" b="1" cap="none" dirty="0">
                <a:solidFill>
                  <a:schemeClr val="tx1"/>
                </a:solidFill>
                <a:latin typeface="Times New Roman" pitchFamily="18" charset="0"/>
              </a:rPr>
              <a:t>mm</a:t>
            </a:r>
            <a:r>
              <a:rPr lang="zh-CN" altLang="en-US" sz="2200" b="1" dirty="0">
                <a:solidFill>
                  <a:schemeClr val="tx1"/>
                </a:solidFill>
              </a:rPr>
              <a:t>）</a:t>
            </a:r>
            <a:r>
              <a:rPr lang="en-US" altLang="zh-CN" sz="2200" b="1" dirty="0">
                <a:solidFill>
                  <a:schemeClr val="tx1"/>
                </a:solidFill>
              </a:rPr>
              <a:t>/</a:t>
            </a:r>
            <a:r>
              <a:rPr lang="zh-CN" altLang="en-US" sz="2200" b="1" dirty="0">
                <a:solidFill>
                  <a:schemeClr val="tx1"/>
                </a:solidFill>
              </a:rPr>
              <a:t>节点至白纸的距离（</a:t>
            </a: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</a:rPr>
              <a:t>50 </a:t>
            </a:r>
            <a:r>
              <a:rPr lang="en-US" altLang="zh-CN" sz="2200" b="1" cap="none" dirty="0">
                <a:solidFill>
                  <a:schemeClr val="tx1"/>
                </a:solidFill>
                <a:latin typeface="Times New Roman" pitchFamily="18" charset="0"/>
              </a:rPr>
              <a:t>cm</a:t>
            </a:r>
            <a:r>
              <a:rPr lang="zh-CN" altLang="en-US" sz="2200" b="1" dirty="0">
                <a:solidFill>
                  <a:schemeClr val="tx1"/>
                </a:solidFill>
              </a:rPr>
              <a:t>）</a:t>
            </a:r>
          </a:p>
          <a:p>
            <a:pPr lvl="1" algn="just">
              <a:spcBef>
                <a:spcPct val="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宋体" charset="-122"/>
              </a:rPr>
              <a:t>即：</a:t>
            </a:r>
            <a:r>
              <a:rPr lang="zh-CN" altLang="en-US" sz="2200" b="1" dirty="0">
                <a:solidFill>
                  <a:srgbClr val="0000CC"/>
                </a:solidFill>
                <a:latin typeface="宋体" charset="-122"/>
              </a:rPr>
              <a:t>盲点直径＝盲点投射区域的直径</a:t>
            </a:r>
            <a:r>
              <a:rPr lang="zh-CN" altLang="en-US" sz="2200" b="1" dirty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lang="en-US" altLang="zh-CN" sz="2200" b="1" cap="none" dirty="0">
                <a:solidFill>
                  <a:srgbClr val="0000CC"/>
                </a:solidFill>
                <a:latin typeface="Times New Roman" pitchFamily="18" charset="0"/>
              </a:rPr>
              <a:t>mm</a:t>
            </a:r>
            <a:r>
              <a:rPr lang="zh-CN" altLang="en-US" sz="2200" b="1" dirty="0">
                <a:solidFill>
                  <a:srgbClr val="0000CC"/>
                </a:solidFill>
                <a:latin typeface="Times New Roman" pitchFamily="18" charset="0"/>
              </a:rPr>
              <a:t>）</a:t>
            </a:r>
            <a:r>
              <a:rPr lang="en-US" altLang="zh-CN" sz="2200" b="1" dirty="0">
                <a:solidFill>
                  <a:srgbClr val="0000CC"/>
                </a:solidFill>
                <a:latin typeface="Times New Roman" pitchFamily="18" charset="0"/>
              </a:rPr>
              <a:t>× 0.03</a:t>
            </a:r>
            <a:r>
              <a:rPr lang="en-US" altLang="zh-CN" sz="2200" b="1" dirty="0">
                <a:solidFill>
                  <a:srgbClr val="0000CC"/>
                </a:solidFill>
              </a:rPr>
              <a:t> </a:t>
            </a: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1800" b="1" dirty="0">
              <a:solidFill>
                <a:srgbClr val="0000CC"/>
              </a:solidFill>
            </a:endParaRPr>
          </a:p>
          <a:p>
            <a:pPr lvl="1" algn="just">
              <a:spcBef>
                <a:spcPct val="0"/>
              </a:spcBef>
            </a:pPr>
            <a:endParaRPr lang="en-US" altLang="zh-CN" sz="2000" b="1" dirty="0">
              <a:solidFill>
                <a:srgbClr val="0000CC"/>
              </a:solidFill>
            </a:endParaRPr>
          </a:p>
          <a:p>
            <a:pPr algn="just">
              <a:spcBef>
                <a:spcPct val="0"/>
              </a:spcBef>
            </a:pPr>
            <a:r>
              <a:rPr lang="zh-CN" altLang="en-US" sz="2400" b="1" dirty="0">
                <a:solidFill>
                  <a:srgbClr val="0000CC"/>
                </a:solidFill>
              </a:rPr>
              <a:t>用同样的方法测量</a:t>
            </a:r>
            <a:r>
              <a:rPr lang="zh-CN" altLang="en-US" sz="2400" b="1" dirty="0">
                <a:solidFill>
                  <a:srgbClr val="FF0000"/>
                </a:solidFill>
              </a:rPr>
              <a:t>左眼</a:t>
            </a:r>
            <a:r>
              <a:rPr lang="zh-CN" altLang="en-US" sz="2400" b="1" dirty="0">
                <a:solidFill>
                  <a:srgbClr val="0000CC"/>
                </a:solidFill>
              </a:rPr>
              <a:t>的盲点投射区及盲点的直径。</a:t>
            </a:r>
          </a:p>
        </p:txBody>
      </p:sp>
      <p:graphicFrame>
        <p:nvGraphicFramePr>
          <p:cNvPr id="501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051720" y="3481325"/>
          <a:ext cx="4753085" cy="18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照片" r:id="rId3" imgW="15142857" imgH="6009524" progId="">
                  <p:embed/>
                </p:oleObj>
              </mc:Choice>
              <mc:Fallback>
                <p:oleObj name="Photo Editor 照片" r:id="rId3" imgW="15142857" imgH="6009524" progId="">
                  <p:embed/>
                  <p:pic>
                    <p:nvPicPr>
                      <p:cNvPr id="5018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481325"/>
                        <a:ext cx="4753085" cy="1887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2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3"/>
          <p:cNvSpPr txBox="1">
            <a:spLocks noChangeArrowheads="1"/>
          </p:cNvSpPr>
          <p:nvPr/>
        </p:nvSpPr>
        <p:spPr bwMode="auto">
          <a:xfrm>
            <a:off x="1620011" y="4651932"/>
            <a:ext cx="6283332" cy="180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生理性盲点的测定方法及理论依据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区别生理性盲点和病理性盲点的方法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1196752"/>
            <a:ext cx="6283332" cy="243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测盲点时视标要用尽量小的物体，以减小测量误差。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眼睛对不同颜色视标所测的盲点不尽相同。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zh-CN" altLang="en-US" sz="2400" b="1" dirty="0">
                <a:solidFill>
                  <a:srgbClr val="0F098D"/>
                </a:solidFill>
                <a:latin typeface="+mn-ea"/>
                <a:ea typeface="+mn-ea"/>
              </a:rPr>
              <a:t>所有实验每组有一套完整数据即可。所有人体实验均为无创实验。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endParaRPr lang="zh-CN" altLang="en-US" sz="2400" b="1" dirty="0">
              <a:solidFill>
                <a:srgbClr val="0F098D"/>
              </a:solidFill>
              <a:latin typeface="+mn-ea"/>
              <a:ea typeface="+mn-ea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9C79812-E29F-ACF6-650B-F4F1179DA544}"/>
              </a:ext>
            </a:extLst>
          </p:cNvPr>
          <p:cNvSpPr txBox="1">
            <a:spLocks noChangeArrowheads="1"/>
          </p:cNvSpPr>
          <p:nvPr/>
        </p:nvSpPr>
        <p:spPr>
          <a:xfrm>
            <a:off x="619961" y="419434"/>
            <a:ext cx="2093843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000" b="1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/>
              <a:t>V </a:t>
            </a:r>
            <a:r>
              <a:rPr lang="zh-CN" altLang="en-US" dirty="0"/>
              <a:t>注意事项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4D39F46-7901-6342-8FB0-8CF70F6F4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853001"/>
            <a:ext cx="499207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en-US" altLang="zh-CN" sz="30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</a:t>
            </a:r>
            <a:r>
              <a:rPr lang="en-US" altLang="zh-CN" sz="3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本实验需掌握的实验技术</a:t>
            </a:r>
          </a:p>
        </p:txBody>
      </p:sp>
    </p:spTree>
    <p:extLst>
      <p:ext uri="{BB962C8B-B14F-4D97-AF65-F5344CB8AC3E}">
        <p14:creationId xmlns:p14="http://schemas.microsoft.com/office/powerpoint/2010/main" val="9693626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Rot="1" noChangeArrowheads="1"/>
          </p:cNvSpPr>
          <p:nvPr>
            <p:ph idx="1"/>
          </p:nvPr>
        </p:nvSpPr>
        <p:spPr>
          <a:xfrm>
            <a:off x="467544" y="1631794"/>
            <a:ext cx="7560840" cy="453351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just"/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声音传至内耳的途径有两条：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/>
            <a:r>
              <a:rPr kumimoji="1" lang="zh-CN" altLang="en-US" sz="2400" b="1" dirty="0">
                <a:latin typeface="黑体" panose="02010609060101010101" pitchFamily="49" charset="-122"/>
              </a:rPr>
              <a:t>声波－（外）耳道－鼓膜－听骨链－内耳，这是声波传导的主要途径，称为</a:t>
            </a:r>
            <a:r>
              <a:rPr kumimoji="1" lang="zh-CN" altLang="en-US" sz="2400" b="1" dirty="0">
                <a:solidFill>
                  <a:srgbClr val="0000CC"/>
                </a:solidFill>
                <a:latin typeface="黑体" panose="02010609060101010101" pitchFamily="49" charset="-122"/>
              </a:rPr>
              <a:t>空气传导（简称气导）；</a:t>
            </a:r>
            <a:endParaRPr kumimoji="1" lang="en-US" altLang="zh-CN" sz="2400" b="1" dirty="0">
              <a:solidFill>
                <a:srgbClr val="0000CC"/>
              </a:solidFill>
              <a:latin typeface="黑体" panose="02010609060101010101" pitchFamily="49" charset="-122"/>
            </a:endParaRPr>
          </a:p>
          <a:p>
            <a:pPr lvl="1" algn="just"/>
            <a:r>
              <a:rPr kumimoji="1" lang="zh-CN" altLang="en-US" sz="2400" b="1" dirty="0">
                <a:latin typeface="黑体" panose="02010609060101010101" pitchFamily="49" charset="-122"/>
              </a:rPr>
              <a:t>声波－颅骨－耳蜗骨壁－内耳，称为</a:t>
            </a:r>
            <a:r>
              <a:rPr kumimoji="1" lang="zh-CN" altLang="en-US" sz="2400" b="1" dirty="0">
                <a:solidFill>
                  <a:srgbClr val="0000CC"/>
                </a:solidFill>
                <a:latin typeface="黑体" panose="02010609060101010101" pitchFamily="49" charset="-122"/>
              </a:rPr>
              <a:t>骨传导（简称骨导）</a:t>
            </a:r>
            <a:r>
              <a:rPr kumimoji="1" lang="zh-CN" altLang="en-US" sz="2400" b="1" dirty="0">
                <a:latin typeface="黑体" panose="02010609060101010101" pitchFamily="49" charset="-122"/>
              </a:rPr>
              <a:t>。</a:t>
            </a:r>
            <a:endParaRPr kumimoji="1" lang="en-US" altLang="zh-CN" sz="2400" b="1" dirty="0">
              <a:latin typeface="黑体" panose="02010609060101010101" pitchFamily="49" charset="-122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正常人空气传导的效率远大于骨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传导，但当空气传导明显受损时，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骨传导的效率则相对增强。</a:t>
            </a:r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20483" name="Rectangle 5"/>
          <p:cNvSpPr>
            <a:spLocks noRot="1" noChangeArrowheads="1"/>
          </p:cNvSpPr>
          <p:nvPr/>
        </p:nvSpPr>
        <p:spPr bwMode="auto">
          <a:xfrm>
            <a:off x="107504" y="875772"/>
            <a:ext cx="4540250" cy="7794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6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I. </a:t>
            </a:r>
            <a:r>
              <a:rPr lang="zh-CN" altLang="en-US" sz="26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基本实验原理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4" descr="https://timgsa.baidu.com/timg?image&amp;quality=80&amp;size=b9999_10000&amp;sec=1525160709663&amp;di=c87a799db0d9da4467025660be718082&amp;imgtype=0&amp;src=http%3A%2F%2Fi1.sinaimg.cn%2FIT%2Fcr%2F2009%2F0717%2F16037178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5038" r="20630" b="8283"/>
          <a:stretch/>
        </p:blipFill>
        <p:spPr bwMode="auto">
          <a:xfrm>
            <a:off x="5220072" y="3284984"/>
            <a:ext cx="3196520" cy="302433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707550" y="352552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+mn-ea"/>
              </a:rPr>
              <a:t>实验</a:t>
            </a:r>
            <a:r>
              <a:rPr lang="en-US" altLang="zh-CN" sz="2800" b="1" dirty="0">
                <a:latin typeface="+mn-ea"/>
              </a:rPr>
              <a:t>17  </a:t>
            </a:r>
            <a:r>
              <a:rPr lang="zh-CN" altLang="en-US" sz="2800" b="1" dirty="0">
                <a:latin typeface="+mn-ea"/>
              </a:rPr>
              <a:t>声音的传导途径（选做）</a:t>
            </a:r>
            <a:endParaRPr lang="en-US" altLang="zh-CN" sz="2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9707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8311" y="3839195"/>
            <a:ext cx="5169264" cy="1655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人（受试者），隔音耳塞，音叉（低音频，频率为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256 HZ 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graphicFrame>
        <p:nvGraphicFramePr>
          <p:cNvPr id="3075" name="Object 10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88224" y="2420888"/>
          <a:ext cx="833437" cy="347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326984" imgH="13866667" progId="">
                  <p:embed/>
                </p:oleObj>
              </mc:Choice>
              <mc:Fallback>
                <p:oleObj name="Image" r:id="rId3" imgW="3326984" imgH="13866667" progId="">
                  <p:embed/>
                  <p:pic>
                    <p:nvPicPr>
                      <p:cNvPr id="3075" name="Object 10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420888"/>
                        <a:ext cx="833437" cy="347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7596336" y="5328775"/>
            <a:ext cx="100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音叉</a:t>
            </a:r>
          </a:p>
        </p:txBody>
      </p:sp>
      <p:sp>
        <p:nvSpPr>
          <p:cNvPr id="2" name="矩形 1"/>
          <p:cNvSpPr/>
          <p:nvPr/>
        </p:nvSpPr>
        <p:spPr>
          <a:xfrm>
            <a:off x="538163" y="1187593"/>
            <a:ext cx="784887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spcBef>
                <a:spcPct val="80000"/>
              </a:spcBef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了解声音的空气传导和骨传导</a:t>
            </a:r>
          </a:p>
          <a:p>
            <a:pPr lvl="2" algn="just">
              <a:spcBef>
                <a:spcPct val="30000"/>
              </a:spcBef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比较两种传导方式的异同</a:t>
            </a:r>
          </a:p>
        </p:txBody>
      </p:sp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539602" y="332656"/>
            <a:ext cx="45402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II.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</a:t>
            </a:r>
          </a:p>
        </p:txBody>
      </p:sp>
      <p:sp>
        <p:nvSpPr>
          <p:cNvPr id="9" name="Rectangle 5"/>
          <p:cNvSpPr>
            <a:spLocks noRot="1" noChangeArrowheads="1"/>
          </p:cNvSpPr>
          <p:nvPr/>
        </p:nvSpPr>
        <p:spPr bwMode="auto">
          <a:xfrm>
            <a:off x="538163" y="2630513"/>
            <a:ext cx="45402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III.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实验对象与器材</a:t>
            </a:r>
          </a:p>
        </p:txBody>
      </p:sp>
    </p:spTree>
    <p:extLst>
      <p:ext uri="{BB962C8B-B14F-4D97-AF65-F5344CB8AC3E}">
        <p14:creationId xmlns:p14="http://schemas.microsoft.com/office/powerpoint/2010/main" val="2609909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p"/>
      <p:bldP spid="30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55576" y="289255"/>
            <a:ext cx="7395828" cy="594066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zh-CN" altLang="en-US" sz="2400" b="1" dirty="0"/>
              <a:t>正常脑电图各波形的特征、常见部位和出现条件</a:t>
            </a: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572271"/>
              </p:ext>
            </p:extLst>
          </p:nvPr>
        </p:nvGraphicFramePr>
        <p:xfrm>
          <a:off x="2642166" y="3717032"/>
          <a:ext cx="3622648" cy="2868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5853760" imgH="26260200" progId="Photoshop.Image.12">
                  <p:embed/>
                </p:oleObj>
              </mc:Choice>
              <mc:Fallback>
                <p:oleObj name="Image" r:id="rId2" imgW="25853760" imgH="26260200" progId="Photoshop.Image.12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3">
                        <a:lum bright="25000" contrast="28000"/>
                      </a:blip>
                      <a:stretch>
                        <a:fillRect/>
                      </a:stretch>
                    </p:blipFill>
                    <p:spPr>
                      <a:xfrm>
                        <a:off x="2642166" y="3717032"/>
                        <a:ext cx="3622648" cy="2868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45175"/>
              </p:ext>
            </p:extLst>
          </p:nvPr>
        </p:nvGraphicFramePr>
        <p:xfrm>
          <a:off x="539552" y="955463"/>
          <a:ext cx="8053064" cy="2617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97264169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55863278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530644596"/>
                    </a:ext>
                  </a:extLst>
                </a:gridCol>
                <a:gridCol w="1500336">
                  <a:extLst>
                    <a:ext uri="{9D8B030D-6E8A-4147-A177-3AD203B41FA5}">
                      <a16:colId xmlns:a16="http://schemas.microsoft.com/office/drawing/2014/main" val="408985262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445376999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脑电波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 频率（</a:t>
                      </a:r>
                      <a:r>
                        <a:rPr lang="en-US" altLang="zh-CN" sz="1800" dirty="0"/>
                        <a:t>Hz</a:t>
                      </a:r>
                      <a:r>
                        <a:rPr lang="zh-CN" altLang="en-US" sz="18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aseline="0" dirty="0"/>
                        <a:t> </a:t>
                      </a:r>
                      <a:r>
                        <a:rPr lang="zh-CN" altLang="en-US" sz="1800" dirty="0"/>
                        <a:t>波幅（</a:t>
                      </a:r>
                      <a:r>
                        <a:rPr lang="en-US" altLang="zh-CN" sz="1800" dirty="0" err="1"/>
                        <a:t>μV</a:t>
                      </a:r>
                      <a:r>
                        <a:rPr lang="zh-CN" altLang="en-US" sz="18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常见部位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出现条件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340539"/>
                  </a:ext>
                </a:extLst>
              </a:tr>
              <a:tr h="493049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dirty="0"/>
                        <a:t>α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8~13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10~100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枕叶、顶叶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 成人安静、闭眼、清醒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57853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dirty="0"/>
                        <a:t>β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14~30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5~25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额叶、顶叶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成人活动时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939689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dirty="0"/>
                        <a:t>θ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4~7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20~100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颞叶、顶叶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少年正常脑电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83262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dirty="0"/>
                        <a:t>δ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0.5~3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20~200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颞叶、顶叶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 婴幼儿正常脑电、或成人熟睡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9982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534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08720"/>
            <a:ext cx="7992888" cy="547260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比较同侧耳的空气传导和骨传导（</a:t>
            </a:r>
            <a:r>
              <a:rPr lang="zh-CN" altLang="en-US" sz="24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任内氏试验，</a:t>
            </a:r>
            <a:r>
              <a:rPr lang="en-US" altLang="zh-CN" sz="2400" b="1" dirty="0" err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Rinne</a:t>
            </a:r>
            <a:r>
              <a:rPr lang="en-US" altLang="zh-CN" sz="24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Test, RT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室内保持安静，受试者背对检查者而坐，检查者敲响音叉后，立刻将音叉</a:t>
            </a:r>
            <a:r>
              <a:rPr lang="zh-CN" altLang="en-US" sz="2200" b="1" dirty="0">
                <a:solidFill>
                  <a:srgbClr val="C50B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叉柄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置于受试者的一侧颞骨乳突部，受试者可听到音叉的响声，且逐渐减弱。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当受试者刚刚听不到声音时，立刻将音叉移至同侧的外耳道（离外耳道口约</a:t>
            </a:r>
            <a:r>
              <a:rPr lang="en-US" altLang="zh-CN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 cm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，注意</a:t>
            </a:r>
            <a:r>
              <a:rPr lang="zh-CN" altLang="en-US" sz="2200" b="1" dirty="0">
                <a:solidFill>
                  <a:srgbClr val="C50B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声波振动方向与外耳道方向一致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），此时又可听到声音。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先将音叉置于受试者外耳道口，当刚听不到声音时，再将音叉移至同侧颞骨乳突部，受试者仍听不到声音。</a:t>
            </a:r>
            <a:endParaRPr lang="en-US" altLang="zh-CN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lnSpc>
                <a:spcPct val="100000"/>
              </a:lnSpc>
              <a:spcBef>
                <a:spcPts val="30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证明正常人空气传导效率大于骨传导，此称为任内氏试验阳性（</a:t>
            </a:r>
            <a:r>
              <a:rPr lang="en-US" altLang="zh-CN" sz="22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RT</a:t>
            </a:r>
            <a:r>
              <a:rPr lang="en-US" altLang="zh-CN" sz="2200" b="1" baseline="300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(+)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）。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用隔音耳塞塞住受试者一侧外耳道口（相当于空气传导途径障碍），重复上述试验，则空气传导效率大大降低，甚至会等于或低于骨传导，此称为任内氏试验阴性（</a:t>
            </a:r>
            <a:r>
              <a:rPr lang="en-US" altLang="zh-CN" sz="22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RT</a:t>
            </a:r>
            <a:r>
              <a:rPr lang="en-US" altLang="zh-CN" sz="2200" b="1" baseline="300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(-)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）。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4" name="Rectangle 5"/>
          <p:cNvSpPr>
            <a:spLocks noRot="1" noChangeArrowheads="1"/>
          </p:cNvSpPr>
          <p:nvPr/>
        </p:nvSpPr>
        <p:spPr bwMode="auto">
          <a:xfrm>
            <a:off x="291000" y="129258"/>
            <a:ext cx="45402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IV.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实验过程</a:t>
            </a:r>
          </a:p>
        </p:txBody>
      </p:sp>
    </p:spTree>
    <p:extLst>
      <p:ext uri="{BB962C8B-B14F-4D97-AF65-F5344CB8AC3E}">
        <p14:creationId xmlns:p14="http://schemas.microsoft.com/office/powerpoint/2010/main" val="3847381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052736"/>
            <a:ext cx="7632848" cy="4032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/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比较两侧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耳的骨传导（</a:t>
            </a:r>
            <a:r>
              <a:rPr lang="zh-CN" altLang="en-US" sz="26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魏伯氏试验，</a:t>
            </a:r>
            <a:r>
              <a:rPr lang="en-US" altLang="zh-CN" sz="26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Weber Test, WT</a:t>
            </a:r>
            <a:r>
              <a:rPr lang="zh-CN" altLang="en-US" sz="2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  <a:p>
            <a:pPr algn="just"/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将发音的音叉柄置于受试者前额正中发迹处，令受试者比较两耳的声音强度（正常人两耳声音强度应相等）。</a:t>
            </a:r>
          </a:p>
          <a:p>
            <a:pPr lvl="1" algn="just">
              <a:lnSpc>
                <a:spcPts val="36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用隔音耳塞塞住受试者一侧耳孔，重复上述试验，此时，令受试者比较两耳声音强度（正常人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被耳塞塞住的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一侧感受的声音强度高于对侧）。</a:t>
            </a:r>
          </a:p>
        </p:txBody>
      </p:sp>
    </p:spTree>
    <p:extLst>
      <p:ext uri="{BB962C8B-B14F-4D97-AF65-F5344CB8AC3E}">
        <p14:creationId xmlns:p14="http://schemas.microsoft.com/office/powerpoint/2010/main" val="2556530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72898" y="1149445"/>
            <a:ext cx="7313358" cy="35036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室内必须保持安静，以免影响听觉效果。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不同频率的音叉须采取不同的敲击法。低频音叉（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256 Hz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）前端可敲于手掌鱼际部，中频音叉（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512 Hz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）敲于膑骨。切忌在坚硬物体上敲击音叉以免损坏。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在操作过程中，只能用手握住音叉的叉柄，避免叉支与皮肤、毛发和任何物体接触。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音叉置于外耳道时，应使振动方向对准外耳道口。 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43018" y="4653136"/>
            <a:ext cx="535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VI.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本实验应掌握的实验技术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3049196" y="5318498"/>
            <a:ext cx="235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音叉的正确使用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560" y="404664"/>
            <a:ext cx="535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V.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注意事项</a:t>
            </a:r>
          </a:p>
        </p:txBody>
      </p:sp>
    </p:spTree>
    <p:extLst>
      <p:ext uri="{BB962C8B-B14F-4D97-AF65-F5344CB8AC3E}">
        <p14:creationId xmlns:p14="http://schemas.microsoft.com/office/powerpoint/2010/main" val="312418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4752528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zh-CN" sz="2400" b="1" dirty="0">
                <a:solidFill>
                  <a:srgbClr val="0000CC"/>
                </a:solidFill>
              </a:rPr>
              <a:t>α指数</a:t>
            </a:r>
            <a:r>
              <a:rPr lang="zh-CN" altLang="zh-CN" sz="2400" b="1" dirty="0"/>
              <a:t>（α波占全部脑波百分比，安静、闭目时为</a:t>
            </a:r>
            <a:r>
              <a:rPr lang="en-US" altLang="zh-CN" sz="2400" b="1" dirty="0"/>
              <a:t>75%</a:t>
            </a:r>
            <a:r>
              <a:rPr lang="zh-CN" altLang="zh-CN" sz="2400" b="1" dirty="0"/>
              <a:t>）可以作为情绪表现的指标，情绪稳定而思维广博的人，α指数较高，情绪不稳定而狭隘偏激的人α指数则甚低。</a:t>
            </a:r>
            <a:endParaRPr lang="en-US" altLang="zh-CN" sz="2400" b="1" dirty="0"/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年龄</a:t>
            </a:r>
            <a:r>
              <a:rPr lang="zh-CN" altLang="en-US" sz="2400" b="1" dirty="0">
                <a:latin typeface="+mn-ea"/>
              </a:rPr>
              <a:t>越小，快波越少，而慢波越多，且伴有基线不稳；年龄越大，则快波越多，而慢波越少。但是，在</a:t>
            </a:r>
            <a:r>
              <a:rPr lang="en-US" altLang="zh-CN" sz="2400" b="1" dirty="0">
                <a:latin typeface="+mn-ea"/>
              </a:rPr>
              <a:t>50</a:t>
            </a:r>
            <a:r>
              <a:rPr lang="zh-CN" altLang="en-US" sz="2400" b="1" dirty="0">
                <a:latin typeface="+mn-ea"/>
              </a:rPr>
              <a:t>岁以后，慢波又继续回升，且伴有不同程度的频率慢波化。</a:t>
            </a:r>
            <a:endParaRPr lang="en-US" altLang="zh-CN" sz="2400" b="1" dirty="0">
              <a:latin typeface="+mn-ea"/>
            </a:endParaRP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受到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意识</a:t>
            </a:r>
            <a:r>
              <a:rPr lang="zh-CN" altLang="en-US" sz="2400" b="1" dirty="0">
                <a:latin typeface="+mn-ea"/>
              </a:rPr>
              <a:t>活动、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情绪</a:t>
            </a:r>
            <a:r>
              <a:rPr lang="zh-CN" altLang="en-US" sz="2400" b="1" dirty="0">
                <a:latin typeface="+mn-ea"/>
              </a:rPr>
              <a:t>表现以及</a:t>
            </a:r>
            <a:r>
              <a:rPr lang="zh-CN" altLang="en-US" sz="2400" b="1" dirty="0">
                <a:solidFill>
                  <a:srgbClr val="130BAD"/>
                </a:solidFill>
                <a:latin typeface="+mn-ea"/>
              </a:rPr>
              <a:t>思维</a:t>
            </a:r>
            <a:r>
              <a:rPr lang="zh-CN" altLang="en-US" sz="2400" b="1" dirty="0">
                <a:latin typeface="+mn-ea"/>
              </a:rPr>
              <a:t>能力等精神因素的影响时，脑电波也会出现明显的波形改变。</a:t>
            </a:r>
          </a:p>
        </p:txBody>
      </p:sp>
    </p:spTree>
    <p:extLst>
      <p:ext uri="{BB962C8B-B14F-4D97-AF65-F5344CB8AC3E}">
        <p14:creationId xmlns:p14="http://schemas.microsoft.com/office/powerpoint/2010/main" val="298216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1052736"/>
            <a:ext cx="7776864" cy="4508306"/>
          </a:xfrm>
        </p:spPr>
        <p:txBody>
          <a:bodyPr vert="horz">
            <a:no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2400" b="1" dirty="0">
                <a:solidFill>
                  <a:srgbClr val="0000CC"/>
                </a:solidFill>
              </a:rPr>
              <a:t>β</a:t>
            </a:r>
            <a:r>
              <a:rPr lang="zh-CN" altLang="en-US" sz="2400" b="1" dirty="0">
                <a:solidFill>
                  <a:srgbClr val="0000CC"/>
                </a:solidFill>
              </a:rPr>
              <a:t>波</a:t>
            </a:r>
            <a:r>
              <a:rPr lang="zh-CN" altLang="en-US" sz="2400" b="1" dirty="0"/>
              <a:t>不受睁、闭眼的影响。</a:t>
            </a:r>
            <a:endParaRPr lang="en-US" altLang="zh-CN" sz="2400" b="1" dirty="0"/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400" b="1" dirty="0"/>
              <a:t>在</a:t>
            </a:r>
            <a:r>
              <a:rPr lang="zh-CN" altLang="en-US" sz="2400" b="1" dirty="0">
                <a:solidFill>
                  <a:srgbClr val="800080"/>
                </a:solidFill>
              </a:rPr>
              <a:t>睁眼视物、情绪紧张、焦虑不安、惊疑恐惧或服用安定</a:t>
            </a:r>
            <a:r>
              <a:rPr lang="zh-CN" altLang="en-US" sz="2400" b="1" dirty="0"/>
              <a:t>等药物时，</a:t>
            </a:r>
            <a:r>
              <a:rPr lang="en-US" altLang="zh-CN" sz="2400" b="1" dirty="0"/>
              <a:t>β</a:t>
            </a:r>
            <a:r>
              <a:rPr lang="zh-CN" altLang="en-US" sz="2400" b="1" dirty="0"/>
              <a:t>波活动急剧增多。</a:t>
            </a:r>
            <a:endParaRPr lang="en-US" altLang="zh-CN" sz="2400" b="1" dirty="0"/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2400" b="1" dirty="0"/>
              <a:t>β</a:t>
            </a:r>
            <a:r>
              <a:rPr lang="zh-CN" altLang="en-US" sz="2400" b="1" dirty="0"/>
              <a:t>活动也与人的某些</a:t>
            </a:r>
            <a:r>
              <a:rPr lang="zh-CN" altLang="en-US" sz="2400" b="1" dirty="0">
                <a:solidFill>
                  <a:srgbClr val="800080"/>
                </a:solidFill>
              </a:rPr>
              <a:t>心理品质</a:t>
            </a:r>
            <a:r>
              <a:rPr lang="zh-CN" altLang="en-US" sz="2400" b="1" dirty="0"/>
              <a:t>有关。</a:t>
            </a:r>
            <a:endParaRPr lang="en-US" altLang="zh-CN" sz="2400" b="1" dirty="0"/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2400" b="1" dirty="0"/>
              <a:t>β</a:t>
            </a:r>
            <a:r>
              <a:rPr lang="zh-CN" altLang="en-US" sz="2400" b="1" dirty="0"/>
              <a:t>节律优势的人常表现为：精神紧张、情绪不稳、感情强烈、易于冲动、固执己见、不受约束、善于独立的执行任务；长于抽象思维、喜欢依靠“推理”解决问题，还表现出持久力差、易于疲劳的特点。</a:t>
            </a: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endParaRPr lang="zh-CN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7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620688"/>
            <a:ext cx="8136904" cy="547260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zh-CN" altLang="en-US" sz="2400" b="1" dirty="0">
                <a:latin typeface="+mn-ea"/>
              </a:rPr>
              <a:t>脑电图的引导：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单极导联法：</a:t>
            </a:r>
            <a:endParaRPr lang="en-US" altLang="zh-CN" sz="2400" b="1" dirty="0">
              <a:solidFill>
                <a:srgbClr val="0033CC"/>
              </a:solidFill>
              <a:latin typeface="+mn-ea"/>
            </a:endParaRPr>
          </a:p>
          <a:p>
            <a:pPr lvl="3" algn="just">
              <a:spcBef>
                <a:spcPts val="0"/>
              </a:spcBef>
            </a:pPr>
            <a:r>
              <a:rPr lang="zh-CN" altLang="en-US" sz="2400" b="1" dirty="0">
                <a:latin typeface="+mn-ea"/>
              </a:rPr>
              <a:t>活动电极置于头皮上，无关电极置于耳垂。</a:t>
            </a:r>
            <a:endParaRPr lang="en-US" altLang="zh-CN" sz="2400" b="1" dirty="0">
              <a:latin typeface="+mn-ea"/>
            </a:endParaRPr>
          </a:p>
          <a:p>
            <a:pPr lvl="1" algn="just">
              <a:spcBef>
                <a:spcPts val="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+mn-ea"/>
              </a:rPr>
              <a:t>双极导联法：</a:t>
            </a:r>
            <a:endParaRPr lang="en-US" altLang="zh-CN" sz="2400" b="1" dirty="0">
              <a:solidFill>
                <a:srgbClr val="0033CC"/>
              </a:solidFill>
              <a:latin typeface="+mn-ea"/>
            </a:endParaRPr>
          </a:p>
          <a:p>
            <a:pPr lvl="3" algn="just">
              <a:spcBef>
                <a:spcPts val="0"/>
              </a:spcBef>
            </a:pPr>
            <a:r>
              <a:rPr lang="zh-CN" altLang="en-US" sz="2400" b="1" dirty="0">
                <a:latin typeface="+mn-ea"/>
              </a:rPr>
              <a:t>两个活动电极置于头皮不同部位，不使用无关电极。</a:t>
            </a:r>
            <a:endParaRPr lang="en-US" altLang="zh-CN" sz="2400" b="1" dirty="0">
              <a:latin typeface="+mn-ea"/>
            </a:endParaRPr>
          </a:p>
          <a:p>
            <a:pPr algn="just">
              <a:spcBef>
                <a:spcPts val="0"/>
              </a:spcBef>
            </a:pPr>
            <a:endParaRPr lang="en-US" altLang="zh-CN" sz="2400" b="1" dirty="0"/>
          </a:p>
          <a:p>
            <a:pPr algn="just">
              <a:spcBef>
                <a:spcPts val="0"/>
              </a:spcBef>
            </a:pPr>
            <a:r>
              <a:rPr lang="zh-CN" altLang="en-US" sz="2400" b="1" dirty="0"/>
              <a:t>临床应用：</a:t>
            </a:r>
            <a:endParaRPr lang="en-US" altLang="zh-CN" sz="2400" b="1" dirty="0"/>
          </a:p>
          <a:p>
            <a:pPr lvl="1" algn="just">
              <a:spcBef>
                <a:spcPts val="0"/>
              </a:spcBef>
            </a:pPr>
            <a:r>
              <a:rPr lang="zh-CN" altLang="en-US" sz="2400" b="1" dirty="0"/>
              <a:t>脑电图是</a:t>
            </a:r>
            <a:r>
              <a:rPr lang="zh-CN" altLang="en-US" sz="2400" b="1" dirty="0">
                <a:solidFill>
                  <a:srgbClr val="0033CC"/>
                </a:solidFill>
              </a:rPr>
              <a:t>癫痫诊断</a:t>
            </a:r>
            <a:r>
              <a:rPr lang="zh-CN" altLang="en-US" sz="2400" b="1" dirty="0"/>
              <a:t>的重要依据；</a:t>
            </a:r>
            <a:endParaRPr lang="en-US" altLang="zh-CN" sz="2400" b="1" dirty="0"/>
          </a:p>
          <a:p>
            <a:pPr lvl="1" algn="just">
              <a:spcBef>
                <a:spcPts val="0"/>
              </a:spcBef>
            </a:pPr>
            <a:r>
              <a:rPr lang="zh-CN" altLang="en-US" sz="2400" b="1" dirty="0"/>
              <a:t>对区别</a:t>
            </a:r>
            <a:r>
              <a:rPr lang="zh-CN" altLang="en-US" sz="2400" b="1" dirty="0">
                <a:solidFill>
                  <a:srgbClr val="0033CC"/>
                </a:solidFill>
              </a:rPr>
              <a:t>脑部器质性或功能性病变</a:t>
            </a:r>
            <a:r>
              <a:rPr lang="zh-CN" altLang="en-US" sz="2400" b="1" dirty="0"/>
              <a:t>和</a:t>
            </a:r>
            <a:r>
              <a:rPr lang="zh-CN" altLang="en-US" sz="2400" b="1" dirty="0">
                <a:solidFill>
                  <a:srgbClr val="0033CC"/>
                </a:solidFill>
              </a:rPr>
              <a:t>弥漫性或局限性损害</a:t>
            </a:r>
            <a:r>
              <a:rPr lang="zh-CN" altLang="en-US" sz="2400" b="1" dirty="0"/>
              <a:t>以及脑炎、中毒性和代谢性等引起的脑病等的诊断均有辅助诊断价值；</a:t>
            </a:r>
            <a:endParaRPr lang="en-US" altLang="zh-CN" sz="2400" b="1" dirty="0"/>
          </a:p>
          <a:p>
            <a:pPr lvl="1" algn="just">
              <a:spcBef>
                <a:spcPts val="0"/>
              </a:spcBef>
            </a:pPr>
            <a:r>
              <a:rPr lang="zh-CN" altLang="en-US" sz="2400" b="1" dirty="0"/>
              <a:t>还可以用于监测</a:t>
            </a:r>
            <a:r>
              <a:rPr lang="zh-CN" altLang="en-US" sz="2400" b="1" dirty="0">
                <a:solidFill>
                  <a:srgbClr val="0033CC"/>
                </a:solidFill>
              </a:rPr>
              <a:t>睡眠障碍</a:t>
            </a:r>
            <a:r>
              <a:rPr lang="zh-CN" altLang="en-US" sz="2400" b="1" dirty="0"/>
              <a:t>、</a:t>
            </a:r>
            <a:r>
              <a:rPr lang="zh-CN" altLang="en-US" sz="2400" b="1" dirty="0">
                <a:solidFill>
                  <a:srgbClr val="0033CC"/>
                </a:solidFill>
              </a:rPr>
              <a:t>新生儿的围产期异</a:t>
            </a:r>
            <a:r>
              <a:rPr lang="zh-CN" altLang="en-US" sz="2400" b="1" dirty="0"/>
              <a:t>常等。</a:t>
            </a:r>
            <a:endParaRPr lang="en-US" altLang="zh-CN" sz="2400" b="1" dirty="0"/>
          </a:p>
          <a:p>
            <a:pPr lvl="1" algn="just">
              <a:spcBef>
                <a:spcPts val="0"/>
              </a:spcBef>
            </a:pP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8213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09682" y="1046392"/>
            <a:ext cx="6172200" cy="113671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/>
              <a:t>学习用单极导联引导脑电图的方法</a:t>
            </a:r>
            <a:endParaRPr lang="en-US" altLang="zh-CN" sz="2400" b="1" dirty="0"/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观察情绪和声光刺激对脑电波的影响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899592" y="3501008"/>
            <a:ext cx="7128792" cy="24482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受试者（人）</a:t>
            </a:r>
            <a:endParaRPr lang="en-US" altLang="zh-CN" sz="2400" b="1" dirty="0">
              <a:latin typeface="+mn-ea"/>
            </a:endParaRP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2400" b="1" dirty="0">
                <a:latin typeface="+mn-ea"/>
              </a:rPr>
              <a:t>RM6240E</a:t>
            </a:r>
            <a:r>
              <a:rPr lang="zh-CN" altLang="en-US" sz="2400" b="1" dirty="0">
                <a:latin typeface="+mn-ea"/>
              </a:rPr>
              <a:t>型多道生理信号采集处理系统（人体机能实验系统），电极糊（或生理盐水），医用酒精，棉球，电极固定帽，浓盐水（或浸泡电极液），电极盘（或杯），手电</a:t>
            </a:r>
            <a:endParaRPr lang="en-US" altLang="zh-CN" sz="2400" b="1" dirty="0">
              <a:latin typeface="+mn-ea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</a:pPr>
            <a:endParaRPr lang="zh-CN" altLang="en-US" sz="2400" b="1" dirty="0">
              <a:latin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37178-C586-E2D7-C034-BEAA2BFEF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48680"/>
            <a:ext cx="2733704" cy="43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 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2E80C90-87D6-2AF5-E76F-E739DED15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780928"/>
            <a:ext cx="4576464" cy="6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000099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III 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实验对象与器材</a:t>
            </a:r>
          </a:p>
        </p:txBody>
      </p:sp>
    </p:spTree>
    <p:extLst>
      <p:ext uri="{BB962C8B-B14F-4D97-AF65-F5344CB8AC3E}">
        <p14:creationId xmlns:p14="http://schemas.microsoft.com/office/powerpoint/2010/main" val="385184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0452" y="980728"/>
            <a:ext cx="7848872" cy="3384376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200" b="1" dirty="0">
                <a:latin typeface="+mn-ea"/>
              </a:rPr>
              <a:t>受试者呈舒适坐姿，保持清醒状态和放松姿势。用</a:t>
            </a:r>
            <a:r>
              <a:rPr lang="en-US" altLang="zh-CN" sz="2200" b="1" dirty="0">
                <a:latin typeface="+mn-ea"/>
              </a:rPr>
              <a:t>75%</a:t>
            </a:r>
            <a:r>
              <a:rPr lang="zh-CN" altLang="en-US" sz="2200" b="1" dirty="0">
                <a:latin typeface="+mn-ea"/>
              </a:rPr>
              <a:t>酒精棉球擦拭</a:t>
            </a:r>
            <a:r>
              <a:rPr lang="zh-CN" altLang="en-US" sz="2200" b="1" dirty="0">
                <a:solidFill>
                  <a:srgbClr val="990099"/>
                </a:solidFill>
                <a:latin typeface="+mn-ea"/>
              </a:rPr>
              <a:t>头顶（或前额）、耳垂和左小臂内侧</a:t>
            </a:r>
            <a:r>
              <a:rPr lang="zh-CN" altLang="en-US" sz="2200" b="1" dirty="0">
                <a:latin typeface="+mn-ea"/>
              </a:rPr>
              <a:t>皮肤（</a:t>
            </a:r>
            <a:r>
              <a:rPr lang="en-US" altLang="zh-CN" sz="2200" b="1" dirty="0">
                <a:latin typeface="+mn-ea"/>
              </a:rPr>
              <a:t>I</a:t>
            </a:r>
            <a:r>
              <a:rPr lang="zh-CN" altLang="en-US" sz="2200" b="1" dirty="0">
                <a:latin typeface="+mn-ea"/>
              </a:rPr>
              <a:t>导联），并涂以电极糊（或生理盐水），将盘状引导电极放置于相应部位固定，头部电极用脑电帽固定，小臂电极可以用心电肢体夹固定。</a:t>
            </a:r>
            <a:endParaRPr lang="en-US" altLang="zh-CN" sz="2200" b="1" dirty="0">
              <a:latin typeface="+mn-ea"/>
            </a:endParaRP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zh-CN" altLang="en-US" sz="2200" b="1" dirty="0">
                <a:latin typeface="+mn-ea"/>
              </a:rPr>
              <a:t>将数据线连接电极夹在盘状电极上，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红色：头顶或前额</a:t>
            </a:r>
            <a:r>
              <a:rPr lang="zh-CN" altLang="en-US" sz="2200" b="1" dirty="0">
                <a:latin typeface="+mn-ea"/>
              </a:rPr>
              <a:t>，</a:t>
            </a:r>
            <a:r>
              <a:rPr lang="zh-CN" altLang="en-US" sz="2200" b="1" dirty="0">
                <a:solidFill>
                  <a:srgbClr val="106F0B"/>
                </a:solidFill>
                <a:latin typeface="+mn-ea"/>
              </a:rPr>
              <a:t>绿色：耳垂</a:t>
            </a:r>
            <a:r>
              <a:rPr lang="zh-CN" altLang="en-US" sz="2200" b="1" dirty="0">
                <a:latin typeface="+mn-ea"/>
              </a:rPr>
              <a:t>，黑色：小臂。数据线另一端与人体机能实验系统通道</a:t>
            </a:r>
            <a:r>
              <a:rPr lang="en-US" altLang="zh-CN" sz="2200" b="1" dirty="0">
                <a:latin typeface="+mn-ea"/>
              </a:rPr>
              <a:t>1</a:t>
            </a:r>
            <a:r>
              <a:rPr lang="zh-CN" altLang="en-US" sz="2200" b="1" dirty="0">
                <a:latin typeface="+mn-ea"/>
              </a:rPr>
              <a:t>相连（采用单极导联法）。</a:t>
            </a:r>
            <a:endParaRPr lang="en-US" altLang="zh-CN" sz="2200" b="1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9E3C16-3D10-F288-DB63-E56579E5E9C1}"/>
              </a:ext>
            </a:extLst>
          </p:cNvPr>
          <p:cNvSpPr txBox="1"/>
          <p:nvPr/>
        </p:nvSpPr>
        <p:spPr>
          <a:xfrm>
            <a:off x="179512" y="254006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IV</a:t>
            </a:r>
            <a:r>
              <a:rPr lang="en-US" altLang="zh-CN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实验过程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r="6120" b="14639"/>
          <a:stretch/>
        </p:blipFill>
        <p:spPr>
          <a:xfrm>
            <a:off x="4427984" y="3974508"/>
            <a:ext cx="4183051" cy="25386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229200"/>
            <a:ext cx="47891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脑电图记录方法与正常脑电图波形</a:t>
            </a:r>
            <a:endParaRPr lang="en-US" altLang="zh-CN" dirty="0"/>
          </a:p>
          <a:p>
            <a:pPr algn="ctr"/>
            <a:r>
              <a:rPr lang="en-US" altLang="zh-CN" sz="1600" dirty="0"/>
              <a:t>I</a:t>
            </a:r>
            <a:r>
              <a:rPr lang="zh-CN" altLang="en-US" sz="1600" dirty="0"/>
              <a:t>、</a:t>
            </a:r>
            <a:r>
              <a:rPr lang="en-US" altLang="zh-CN" sz="1600" dirty="0"/>
              <a:t>II</a:t>
            </a:r>
            <a:r>
              <a:rPr lang="zh-CN" altLang="en-US" sz="1600" dirty="0"/>
              <a:t>：引导电极放置位置（分别为枕叶和颞叶）；</a:t>
            </a:r>
            <a:endParaRPr lang="en-US" altLang="zh-CN" sz="1600" dirty="0"/>
          </a:p>
          <a:p>
            <a:pPr algn="ctr"/>
            <a:r>
              <a:rPr lang="en-US" altLang="zh-CN" sz="1600" dirty="0"/>
              <a:t>R</a:t>
            </a:r>
            <a:r>
              <a:rPr lang="zh-CN" altLang="en-US" sz="1600" dirty="0"/>
              <a:t>：无关电极放置位置（耳部）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79600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1340768"/>
            <a:ext cx="7632848" cy="339447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50"/>
              </a:spcBef>
            </a:pPr>
            <a:r>
              <a:rPr lang="zh-CN" altLang="en-US" sz="2400" b="1" dirty="0">
                <a:latin typeface="+mn-ea"/>
              </a:rPr>
              <a:t>打开系统软件，选择人体实验 </a:t>
            </a:r>
            <a:r>
              <a:rPr lang="en-US" altLang="zh-CN" sz="2400" b="1" dirty="0">
                <a:latin typeface="+mn-ea"/>
              </a:rPr>
              <a:t>-</a:t>
            </a:r>
            <a:r>
              <a:rPr lang="zh-CN" altLang="en-US" sz="2400" b="1" dirty="0">
                <a:latin typeface="+mn-ea"/>
              </a:rPr>
              <a:t>“人体脑电图描记”实验，描记一段脑电曲线，在软件工作界面左侧点“选择” → “脑电图分析”，计算各种频率脑电波的含量，注意每次波形记录时间不小于</a:t>
            </a:r>
            <a:r>
              <a:rPr lang="en-US" altLang="zh-CN" sz="2400" b="1" dirty="0">
                <a:latin typeface="+mn-ea"/>
              </a:rPr>
              <a:t>30</a:t>
            </a:r>
            <a:r>
              <a:rPr lang="zh-CN" altLang="en-US" sz="2400" b="1" dirty="0">
                <a:latin typeface="+mn-ea"/>
              </a:rPr>
              <a:t>秒。</a:t>
            </a:r>
          </a:p>
          <a:p>
            <a:pPr algn="just">
              <a:lnSpc>
                <a:spcPct val="110000"/>
              </a:lnSpc>
              <a:spcBef>
                <a:spcPts val="900"/>
              </a:spcBef>
            </a:pPr>
            <a:r>
              <a:rPr lang="zh-CN" altLang="en-US" sz="2400" b="1" dirty="0">
                <a:latin typeface="+mn-ea"/>
              </a:rPr>
              <a:t>也可以通过“选择”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→</a:t>
            </a:r>
            <a:r>
              <a:rPr lang="zh-CN" altLang="en-US" sz="2400" b="1" dirty="0">
                <a:latin typeface="+mn-ea"/>
              </a:rPr>
              <a:t>“数字滤波”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→</a:t>
            </a:r>
            <a:r>
              <a:rPr lang="zh-CN" altLang="en-US" sz="2400" b="1" dirty="0">
                <a:latin typeface="+mn-ea"/>
              </a:rPr>
              <a:t>“带通”选择不同频率的波（上面的数值小，下面的数值大）来观察不同处理对某种波形的波幅和出现频率的影响。</a:t>
            </a:r>
          </a:p>
          <a:p>
            <a:pPr algn="just">
              <a:lnSpc>
                <a:spcPct val="110000"/>
              </a:lnSpc>
              <a:spcBef>
                <a:spcPts val="900"/>
              </a:spcBef>
            </a:pPr>
            <a:endParaRPr lang="zh-CN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2485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</TotalTime>
  <Words>3034</Words>
  <Application>Microsoft Office PowerPoint</Application>
  <PresentationFormat>全屏显示(4:3)</PresentationFormat>
  <Paragraphs>218</Paragraphs>
  <Slides>32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黑体</vt:lpstr>
      <vt:lpstr>宋体</vt:lpstr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聚合</vt:lpstr>
      <vt:lpstr>Image</vt:lpstr>
      <vt:lpstr>Photoshop.Image.10</vt:lpstr>
      <vt:lpstr>Photo Editor 照片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wx</dc:creator>
  <cp:lastModifiedBy>Yishi Lyu</cp:lastModifiedBy>
  <cp:revision>123</cp:revision>
  <dcterms:created xsi:type="dcterms:W3CDTF">2019-10-24T02:25:09Z</dcterms:created>
  <dcterms:modified xsi:type="dcterms:W3CDTF">2025-11-23T08:49:34Z</dcterms:modified>
</cp:coreProperties>
</file>